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comments/comment1.xml" ContentType="application/vnd.openxmlformats-officedocument.presentationml.comments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4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9.xml" ContentType="application/vnd.openxmlformats-officedocument.presentationml.tags+xml"/>
  <Override PartName="/ppt/notesSlides/notesSlide8.xml" ContentType="application/vnd.openxmlformats-officedocument.presentationml.notesSlid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notesSlides/notesSlide9.xml" ContentType="application/vnd.openxmlformats-officedocument.presentationml.notesSlide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notesSlides/notesSlide10.xml" ContentType="application/vnd.openxmlformats-officedocument.presentationml.notesSlide+xml"/>
  <Override PartName="/ppt/tags/tag17.xml" ContentType="application/vnd.openxmlformats-officedocument.presentationml.tags+xml"/>
  <Override PartName="/ppt/notesSlides/notesSlide11.xml" ContentType="application/vnd.openxmlformats-officedocument.presentationml.notesSlide+xml"/>
  <Override PartName="/ppt/tags/tag18.xml" ContentType="application/vnd.openxmlformats-officedocument.presentationml.tags+xml"/>
  <Override PartName="/ppt/notesSlides/notesSlide12.xml" ContentType="application/vnd.openxmlformats-officedocument.presentationml.notesSlide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notesSlides/notesSlide13.xml" ContentType="application/vnd.openxmlformats-officedocument.presentationml.notesSlide+xml"/>
  <Override PartName="/ppt/tags/tag21.xml" ContentType="application/vnd.openxmlformats-officedocument.presentationml.tags+xml"/>
  <Override PartName="/ppt/notesSlides/notesSlide14.xml" ContentType="application/vnd.openxmlformats-officedocument.presentationml.notesSlide+xml"/>
  <Override PartName="/ppt/tags/tag2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4"/>
  </p:notesMasterIdLst>
  <p:handoutMasterIdLst>
    <p:handoutMasterId r:id="rId45"/>
  </p:handout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5" r:id="rId10"/>
    <p:sldId id="266" r:id="rId11"/>
    <p:sldId id="294" r:id="rId12"/>
    <p:sldId id="267" r:id="rId13"/>
    <p:sldId id="268" r:id="rId14"/>
    <p:sldId id="269" r:id="rId15"/>
    <p:sldId id="270" r:id="rId16"/>
    <p:sldId id="271" r:id="rId17"/>
    <p:sldId id="297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98" r:id="rId26"/>
    <p:sldId id="279" r:id="rId27"/>
    <p:sldId id="295" r:id="rId28"/>
    <p:sldId id="280" r:id="rId29"/>
    <p:sldId id="282" r:id="rId30"/>
    <p:sldId id="281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6" r:id="rId41"/>
    <p:sldId id="293" r:id="rId42"/>
    <p:sldId id="292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Bad decision" id="{246B6A5D-F9B0-483D-9494-AC6A621B6AD8}">
          <p14:sldIdLst>
            <p14:sldId id="256"/>
            <p14:sldId id="257"/>
            <p14:sldId id="258"/>
            <p14:sldId id="259"/>
            <p14:sldId id="261"/>
            <p14:sldId id="262"/>
            <p14:sldId id="263"/>
          </p14:sldIdLst>
        </p14:section>
        <p14:section name="Good decision" id="{CF0CA062-E4D6-4761-B61A-504F7E33940D}">
          <p14:sldIdLst>
            <p14:sldId id="264"/>
            <p14:sldId id="265"/>
            <p14:sldId id="266"/>
            <p14:sldId id="294"/>
            <p14:sldId id="267"/>
            <p14:sldId id="268"/>
            <p14:sldId id="269"/>
            <p14:sldId id="270"/>
            <p14:sldId id="271"/>
            <p14:sldId id="297"/>
            <p14:sldId id="272"/>
          </p14:sldIdLst>
        </p14:section>
        <p14:section name="How to measure" id="{3811F3A5-BA1A-4FA9-BA4E-341B7DFCA8AC}">
          <p14:sldIdLst>
            <p14:sldId id="273"/>
            <p14:sldId id="274"/>
            <p14:sldId id="275"/>
            <p14:sldId id="276"/>
            <p14:sldId id="277"/>
            <p14:sldId id="278"/>
            <p14:sldId id="298"/>
          </p14:sldIdLst>
        </p14:section>
        <p14:section name="How to decide" id="{28576E66-8737-4465-BAF6-98D70D05F0A3}">
          <p14:sldIdLst>
            <p14:sldId id="279"/>
            <p14:sldId id="295"/>
            <p14:sldId id="280"/>
            <p14:sldId id="282"/>
            <p14:sldId id="281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6"/>
            <p14:sldId id="293"/>
            <p14:sldId id="292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Oresztesz Margaritisz" initials="OM" lastIdx="1" clrIdx="0">
    <p:extLst>
      <p:ext uri="{19B8F6BF-5375-455C-9EA6-DF929625EA0E}">
        <p15:presenceInfo xmlns:p15="http://schemas.microsoft.com/office/powerpoint/2012/main" userId="S::Oresztesz_Margaritisz@epam.com::9546b524-c676-49af-8b4b-4df711cda4d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99"/>
    <a:srgbClr val="66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286" autoAdjust="0"/>
    <p:restoredTop sz="71833" autoAdjust="0"/>
  </p:normalViewPr>
  <p:slideViewPr>
    <p:cSldViewPr snapToGrid="0">
      <p:cViewPr varScale="1">
        <p:scale>
          <a:sx n="48" d="100"/>
          <a:sy n="48" d="100"/>
        </p:scale>
        <p:origin x="1236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6" d="100"/>
        <a:sy n="76" d="100"/>
      </p:scale>
      <p:origin x="0" y="0"/>
    </p:cViewPr>
  </p:sorterViewPr>
  <p:notesViewPr>
    <p:cSldViewPr snapToGrid="0">
      <p:cViewPr varScale="1">
        <p:scale>
          <a:sx n="51" d="100"/>
          <a:sy n="51" d="100"/>
        </p:scale>
        <p:origin x="1828" y="3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commentAuthors" Target="commentAuthor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10-25T10:39:38.110" idx="1">
    <p:pos x="10" y="10"/>
    <p:text>Can be removed?</p:text>
    <p:extLst>
      <p:ext uri="{C676402C-5697-4E1C-873F-D02D1690AC5C}">
        <p15:threadingInfo xmlns:p15="http://schemas.microsoft.com/office/powerpoint/2012/main" timeZoneBias="-12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E9A6818-5C7E-4807-B2A4-FAB3FE143B0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7EC5DC-7A77-4488-87FD-4C988DCC22C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AE181F-4966-4FD1-8907-96F2C614C14C}" type="datetimeFigureOut">
              <a:rPr lang="en-US" smtClean="0"/>
              <a:t>2/18/2020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F7D328-DFB0-4359-A980-4E87CDD1199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21086C-A66F-46E2-8DF8-0342C637DA3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E95246-0571-4A43-A0A0-7FAB83FD19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4710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744013-CB6D-45C5-8E2D-66B8F6FD5C6B}" type="datetimeFigureOut">
              <a:rPr lang="en-US" smtClean="0"/>
              <a:t>2/18/2020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0FC606-08AF-4C43-AF34-E0A5CCC2AD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7707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TODO: Under 1 minutes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0FC606-08AF-4C43-AF34-E0A5CCC2AD9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9715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Set-based design: “Deliver as fast as possible”</a:t>
            </a:r>
          </a:p>
          <a:p>
            <a:r>
              <a:rPr lang="en-US" dirty="0"/>
              <a:t>Last responsible moment: “Decide as late as possible”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0FC606-08AF-4C43-AF34-E0A5CCC2AD9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9349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Get me the …. (fastest, cheapest, easiest)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Branch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Combine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bg1"/>
              </a:solidFill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sz="1200" dirty="0">
                <a:solidFill>
                  <a:schemeClr val="bg1"/>
                </a:solidFill>
              </a:rPr>
              <a:t>TODO: 1:30</a:t>
            </a:r>
          </a:p>
          <a:p>
            <a:endParaRPr lang="en-US" dirty="0"/>
          </a:p>
          <a:p>
            <a:r>
              <a:rPr lang="en-US" dirty="0"/>
              <a:t>OWN STORY: Workaround &amp; Parallel in the last day of sprint.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0FC606-08AF-4C43-AF34-E0A5CCC2AD9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2266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OWN STORY: 3 DB implementation. Remove deprecated.</a:t>
            </a:r>
          </a:p>
          <a:p>
            <a:r>
              <a:rPr lang="en-US" dirty="0"/>
              <a:t>DevOps =&gt; sync up for solution. OPS side difficult / easy on DEV side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0FC606-08AF-4C43-AF34-E0A5CCC2AD9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6661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OWN STORY: 3 DB implementation. Remove deprecated.</a:t>
            </a:r>
          </a:p>
          <a:p>
            <a:endParaRPr lang="en-US" dirty="0"/>
          </a:p>
          <a:p>
            <a:r>
              <a:rPr lang="en-US" dirty="0"/>
              <a:t>TODO: 2:00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0FC606-08AF-4C43-AF34-E0A5CCC2AD9D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7135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TODO: 3:30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0FC606-08AF-4C43-AF34-E0A5CCC2AD9D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6969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0FC606-08AF-4C43-AF34-E0A5CCC2AD9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3681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COST OF A BAD DECISION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0FC606-08AF-4C43-AF34-E0A5CCC2AD9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8355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Cognitive Noise OWN STORY: 3 syntactic sugar libraries for same purpose (commons, guava)</a:t>
            </a:r>
          </a:p>
          <a:p>
            <a:r>
              <a:rPr lang="en-US" dirty="0"/>
              <a:t>TODO: 1:30</a:t>
            </a:r>
          </a:p>
          <a:p>
            <a:endParaRPr lang="en-US" dirty="0"/>
          </a:p>
          <a:p>
            <a:r>
              <a:rPr lang="en-US" dirty="0"/>
              <a:t>(PAUSE)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0FC606-08AF-4C43-AF34-E0A5CCC2AD9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9663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POLL!!!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0FC606-08AF-4C43-AF34-E0A5CCC2AD9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639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0FC606-08AF-4C43-AF34-E0A5CCC2AD9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5257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0FC606-08AF-4C43-AF34-E0A5CCC2AD9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0065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“how to position your technology stack in the given job market”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0FC606-08AF-4C43-AF34-E0A5CCC2AD9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7638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POLL!!!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0FC606-08AF-4C43-AF34-E0A5CCC2AD9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1160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B5F682-B039-4AA5-B231-42747C62CB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A4AE7B-F433-4BE7-A994-B20045D65D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51C8E2-E403-4A2E-9198-C1D525F008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5BD43-D013-4243-A7F6-C6D29EDEED78}" type="datetimeFigureOut">
              <a:rPr lang="en-US" smtClean="0"/>
              <a:t>2/18/2020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B4C16A-3DAA-4273-9D31-8E4FDF253F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DCFF5A-931C-4C94-A1A1-F7FAE44B8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7258E-4D0C-413A-A5A6-513612055A9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61298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6A85B-869E-4F78-AB48-EEFB741A6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9BF047-6FD8-44C3-835F-DDA56B69C0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8B6925-A6E6-4705-93B6-BB0F2920E9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5BD43-D013-4243-A7F6-C6D29EDEED78}" type="datetimeFigureOut">
              <a:rPr lang="en-US" smtClean="0"/>
              <a:t>2/18/2020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58C90A-82A6-4DF6-B688-EC9E24D31F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2AC814-976D-424E-8EC7-055A85F3C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7258E-4D0C-413A-A5A6-513612055A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6592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D6783D6-E8E3-499E-A1A4-9894DC0A752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7F91C4C-FC99-42AE-81DC-A276F6DD9F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55BD10-0AF0-4830-9A42-C38635EC93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5BD43-D013-4243-A7F6-C6D29EDEED78}" type="datetimeFigureOut">
              <a:rPr lang="en-US" smtClean="0"/>
              <a:t>2/18/2020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8CC6BD-8536-4CF3-9E54-9DEF563089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A935F2-5A7C-4EDF-8B07-1ACE89FACE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7258E-4D0C-413A-A5A6-513612055A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4375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8D387-55B4-4C38-90F1-2C37B01F0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469F9C-6F98-4EEB-9486-AEC498A63E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23D41E-DE9A-4678-ABAC-B5371A7504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5BD43-D013-4243-A7F6-C6D29EDEED78}" type="datetimeFigureOut">
              <a:rPr lang="en-US" smtClean="0"/>
              <a:t>2/18/2020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2D10A5-8C3A-4574-9C34-A6EEC5D158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336054-5A88-484E-A276-C477592D5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7258E-4D0C-413A-A5A6-513612055A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8670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0797F-3CB3-4F42-B9F3-52D9D0CBC6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AD4227-4E62-43D2-A20A-92F4B9C7D2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9F6D4A-C758-40DA-B4E2-5FA89B7267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5BD43-D013-4243-A7F6-C6D29EDEED78}" type="datetimeFigureOut">
              <a:rPr lang="en-US" smtClean="0"/>
              <a:t>2/18/2020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DDBCC5-5A8D-46F4-A443-F034CFEA5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F49E11-12D2-49C0-BC88-EB5AA3574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7258E-4D0C-413A-A5A6-513612055A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608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gradFill>
          <a:gsLst>
            <a:gs pos="0">
              <a:schemeClr val="bg2">
                <a:lumMod val="50000"/>
              </a:schemeClr>
            </a:gs>
            <a:gs pos="100000">
              <a:schemeClr val="bg2">
                <a:lumMod val="2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CD35EB-2061-40C0-87D6-1D0861E2A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38725D-6268-4063-B24F-647638AA18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A0C789-AD10-451F-B533-12455151F1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44B77F-2A61-4627-BD68-E7734C1350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5BD43-D013-4243-A7F6-C6D29EDEED78}" type="datetimeFigureOut">
              <a:rPr lang="en-US" smtClean="0"/>
              <a:t>2/18/2020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B94E49-68B7-4642-8181-B37F483DC5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85D688-11C2-4CD4-BC30-75FAFD7E6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7258E-4D0C-413A-A5A6-513612055A94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2E820AA-B10A-4A18-BA4C-C4C133AB3C2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3468" y="6413224"/>
            <a:ext cx="670332" cy="251375"/>
          </a:xfrm>
          <a:prstGeom prst="rect">
            <a:avLst/>
          </a:prstGeom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106EF607-2499-4A6A-BD85-21455F16FCD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6369669"/>
            <a:ext cx="1581150" cy="351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81999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59B0F1-567C-4E6E-9BA7-21B86376E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744ACE-E586-4369-B8D6-1CE887D7FC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C571D4-FEC7-4EE7-8095-32346BC2A0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F948F0-4ACF-413E-9141-013A66391D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1F3DD25-329A-48DD-94D8-F90D689F556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2A142BA-50B3-4A8F-873F-6E7AEEA5CE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5BD43-D013-4243-A7F6-C6D29EDEED78}" type="datetimeFigureOut">
              <a:rPr lang="en-US" smtClean="0"/>
              <a:t>2/18/2020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E6A1A20-E0F8-4FF3-8858-EBBDCDD9B7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3BD4139-75F2-4948-9988-71C52A8F2A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7258E-4D0C-413A-A5A6-513612055A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2048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gradFill>
          <a:gsLst>
            <a:gs pos="0">
              <a:schemeClr val="bg2">
                <a:lumMod val="50000"/>
              </a:schemeClr>
            </a:gs>
            <a:gs pos="100000">
              <a:schemeClr val="bg2">
                <a:lumMod val="2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7C4DE3-B946-44A6-9968-A1FD61C30E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841E73-0245-4D6D-9230-438A2A7F78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5BD43-D013-4243-A7F6-C6D29EDEED78}" type="datetimeFigureOut">
              <a:rPr lang="en-US" smtClean="0"/>
              <a:t>2/18/2020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974D25-CC6D-450F-AC61-E6838F83ED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695B12-95E9-48DC-B458-7470D1931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7258E-4D0C-413A-A5A6-513612055A94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F1B975-D45B-43C4-AA1B-30CABBC93B4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3468" y="6413224"/>
            <a:ext cx="670332" cy="251375"/>
          </a:xfrm>
          <a:prstGeom prst="rect">
            <a:avLst/>
          </a:prstGeom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83EE706F-4C72-4E09-B565-29E9F2F9F38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6369669"/>
            <a:ext cx="1581150" cy="351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13310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gradFill>
          <a:gsLst>
            <a:gs pos="0">
              <a:schemeClr val="bg2">
                <a:lumMod val="50000"/>
              </a:schemeClr>
            </a:gs>
            <a:gs pos="100000">
              <a:schemeClr val="bg2">
                <a:lumMod val="2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8D9CA01-B951-483D-8186-A768CB65D1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5BD43-D013-4243-A7F6-C6D29EDEED78}" type="datetimeFigureOut">
              <a:rPr lang="en-US" smtClean="0"/>
              <a:t>2/18/2020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0AE422E-AF97-48E7-83BD-A03FE7EDA3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56678C-7090-4CAB-A608-E7C49867F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7258E-4D0C-413A-A5A6-513612055A94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23B8BD-DC88-4E84-897F-CDF386C3C46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3468" y="6413224"/>
            <a:ext cx="670332" cy="251375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264D335-2AA0-4C0D-A6EA-7BD74DEA206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6369669"/>
            <a:ext cx="1581150" cy="351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25034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2872AA-F7E2-433E-91CC-B570640B8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BE5B86-74D2-4DA0-8BFD-CEEC70420E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B51AE8-E0B5-4F5E-B13D-BC04D5473F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9E0903-6613-40B4-9885-A2FB7BF35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5BD43-D013-4243-A7F6-C6D29EDEED78}" type="datetimeFigureOut">
              <a:rPr lang="en-US" smtClean="0"/>
              <a:t>2/18/2020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27928B-8CF1-46E5-8EC3-B40D8C7110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F038BC-99A4-4973-9CF8-6D6E5EC5E5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7258E-4D0C-413A-A5A6-513612055A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1167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49A3A-3841-4183-A317-7E5E3346E9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60BA97A-5B8A-4482-A9CF-32E303D018E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05A6BE-1D3D-49B9-ACFC-43B84410A3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0445F5-4F55-4B1F-A0C7-A99060E118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5BD43-D013-4243-A7F6-C6D29EDEED78}" type="datetimeFigureOut">
              <a:rPr lang="en-US" smtClean="0"/>
              <a:t>2/18/2020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A0B186-EBA3-49EB-BBCD-1E1916D746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8F71CD-FC29-452F-9816-3F990FEAB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7258E-4D0C-413A-A5A6-513612055A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5207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5FA47DB-2A9A-4E8C-9BDD-42F0726036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D0AD89-C27F-4317-BF56-40AE99C818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512B76-C0B9-4474-BB3D-41F0920D7E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85BD43-D013-4243-A7F6-C6D29EDEED78}" type="datetimeFigureOut">
              <a:rPr lang="en-US" smtClean="0"/>
              <a:t>2/18/2020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AFD569-F088-4718-8064-F568F77FF5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A8F7D2-BDD2-447F-8AE4-628090C908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F7258E-4D0C-413A-A5A6-513612055A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0357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jpeg"/><Relationship Id="rId4" Type="http://schemas.openxmlformats.org/officeDocument/2006/relationships/image" Target="../media/image18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9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2.xml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ags" Target="../tags/tag1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9.xml"/><Relationship Id="rId4" Type="http://schemas.openxmlformats.org/officeDocument/2006/relationships/image" Target="../media/image31.sv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20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21.xml"/><Relationship Id="rId4" Type="http://schemas.openxmlformats.org/officeDocument/2006/relationships/image" Target="../media/image34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2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gif"/><Relationship Id="rId7" Type="http://schemas.openxmlformats.org/officeDocument/2006/relationships/image" Target="../media/image39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6" Type="http://schemas.microsoft.com/office/2007/relationships/hdphoto" Target="../media/hdphoto1.wdp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hyperlink" Target="https://abstracta.us/blog/software-testing/code-analysis-part-2-analyzing-code-with-sonarqube/" TargetMode="External"/><Relationship Id="rId13" Type="http://schemas.openxmlformats.org/officeDocument/2006/relationships/hyperlink" Target="https://www.goodreads.com/book/show/26329.Emotional_Intelligence" TargetMode="External"/><Relationship Id="rId3" Type="http://schemas.openxmlformats.org/officeDocument/2006/relationships/hyperlink" Target="http://mcfunley.com/choose-boring-technology" TargetMode="External"/><Relationship Id="rId7" Type="http://schemas.openxmlformats.org/officeDocument/2006/relationships/hyperlink" Target="https://www.cvedetails.com/" TargetMode="External"/><Relationship Id="rId12" Type="http://schemas.openxmlformats.org/officeDocument/2006/relationships/hyperlink" Target="https://dzone.com/articles/lean-tools-options-thinking" TargetMode="External"/><Relationship Id="rId2" Type="http://schemas.openxmlformats.org/officeDocument/2006/relationships/hyperlink" Target="https://slooowdown.wordpress.com/2012/02/05/summary-of-how-we-decide-by-jonah-lehrer-summarised-by-paul-arnold-trainer-facilitator-paul_arnoldme-com/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insights.stackoverflow.com/" TargetMode="External"/><Relationship Id="rId11" Type="http://schemas.openxmlformats.org/officeDocument/2006/relationships/hyperlink" Target="https://dzone.com/articles/lean-tools-making-decisions" TargetMode="External"/><Relationship Id="rId5" Type="http://schemas.openxmlformats.org/officeDocument/2006/relationships/hyperlink" Target="https://softwareengineering.stackexchange.com/questions/270595/how-to-make-significant-technical-decisions-given-very-little-time/270598" TargetMode="External"/><Relationship Id="rId10" Type="http://schemas.openxmlformats.org/officeDocument/2006/relationships/hyperlink" Target="https://ykode.id/software-engineering-wisdom-9fa1b27a826d" TargetMode="External"/><Relationship Id="rId4" Type="http://schemas.openxmlformats.org/officeDocument/2006/relationships/hyperlink" Target="https://www.linkedin.com/pulse/technical-decisions-series-multitracking-set-based-papadimitriou/" TargetMode="External"/><Relationship Id="rId9" Type="http://schemas.openxmlformats.org/officeDocument/2006/relationships/hyperlink" Target="https://trends.google.hu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3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7" Type="http://schemas.openxmlformats.org/officeDocument/2006/relationships/image" Target="../media/image11.jp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1E9480B-D0A5-4456-8FA5-E5E55A1226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70560"/>
            <a:ext cx="9144000" cy="5146040"/>
          </a:xfrm>
        </p:spPr>
        <p:txBody>
          <a:bodyPr>
            <a:noAutofit/>
            <a:scene3d>
              <a:camera prst="perspectiveAbove"/>
              <a:lightRig rig="threePt" dir="t"/>
            </a:scene3d>
          </a:bodyPr>
          <a:lstStyle/>
          <a:p>
            <a:r>
              <a:rPr lang="en-US" sz="9600" b="1" dirty="0">
                <a:ln>
                  <a:solidFill>
                    <a:schemeClr val="accent4">
                      <a:lumMod val="50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HOW TO MAKE TECHNICAL DECISIONS?</a:t>
            </a:r>
          </a:p>
        </p:txBody>
      </p:sp>
    </p:spTree>
    <p:extLst>
      <p:ext uri="{BB962C8B-B14F-4D97-AF65-F5344CB8AC3E}">
        <p14:creationId xmlns:p14="http://schemas.microsoft.com/office/powerpoint/2010/main" val="22665112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E3BBB7-B9D0-4DC9-A7B5-C0B79578F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13921">
            <a:off x="76200" y="1939925"/>
            <a:ext cx="10515600" cy="1325563"/>
          </a:xfrm>
        </p:spPr>
        <p:txBody>
          <a:bodyPr>
            <a:noAutofit/>
          </a:bodyPr>
          <a:lstStyle/>
          <a:p>
            <a:pPr algn="r"/>
            <a:r>
              <a:rPr lang="en-US" sz="9600" i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METRICS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216A31EA-D6D2-42C9-BBDD-8F4C58BFDE6C}"/>
              </a:ext>
            </a:extLst>
          </p:cNvPr>
          <p:cNvSpPr/>
          <p:nvPr/>
        </p:nvSpPr>
        <p:spPr>
          <a:xfrm>
            <a:off x="11595652" y="159026"/>
            <a:ext cx="410818" cy="397565"/>
          </a:xfrm>
          <a:prstGeom prst="ellipse">
            <a:avLst/>
          </a:prstGeom>
          <a:solidFill>
            <a:schemeClr val="accent6">
              <a:alpha val="40000"/>
            </a:schemeClr>
          </a:solidFill>
          <a:ln>
            <a:solidFill>
              <a:schemeClr val="accent6">
                <a:shade val="50000"/>
                <a:alpha val="4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1686436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409"/>
    </mc:Choice>
    <mc:Fallback xmlns="">
      <p:transition spd="slow" advTm="154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14B3FDE-6F2E-4FEF-A55B-F4CA6379A34D}"/>
              </a:ext>
            </a:extLst>
          </p:cNvPr>
          <p:cNvSpPr txBox="1"/>
          <p:nvPr/>
        </p:nvSpPr>
        <p:spPr>
          <a:xfrm>
            <a:off x="1341783" y="1212574"/>
            <a:ext cx="1847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54CE019-4DCD-4488-A27A-DC5E22F8C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metrics would you use to aid your technical decisions? (11)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7866736F-011D-4C33-8097-48A861E750E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fontScale="47500" lnSpcReduction="20000"/>
          </a:bodyPr>
          <a:lstStyle/>
          <a:p>
            <a:pPr marL="285750" indent="-285750">
              <a:buClr>
                <a:schemeClr val="accent4">
                  <a:lumMod val="60000"/>
                  <a:lumOff val="40000"/>
                </a:schemeClr>
              </a:buClr>
            </a:pPr>
            <a:r>
              <a:rPr lang="en-US" sz="3800" dirty="0"/>
              <a:t>Roi</a:t>
            </a:r>
          </a:p>
          <a:p>
            <a:pPr marL="285750" indent="-285750">
              <a:buClr>
                <a:schemeClr val="accent4">
                  <a:lumMod val="60000"/>
                  <a:lumOff val="40000"/>
                </a:schemeClr>
              </a:buClr>
            </a:pPr>
            <a:r>
              <a:rPr lang="en-US" sz="3800" dirty="0"/>
              <a:t>Class fan out </a:t>
            </a:r>
            <a:r>
              <a:rPr lang="en-US" sz="3800" dirty="0" err="1"/>
              <a:t>compl</a:t>
            </a:r>
            <a:r>
              <a:rPr lang="en-US" sz="3800" dirty="0"/>
              <a:t>.</a:t>
            </a:r>
          </a:p>
          <a:p>
            <a:pPr marL="285750" indent="-285750">
              <a:buClr>
                <a:schemeClr val="accent4">
                  <a:lumMod val="60000"/>
                  <a:lumOff val="40000"/>
                </a:schemeClr>
              </a:buClr>
            </a:pPr>
            <a:r>
              <a:rPr lang="en-US" sz="3800" dirty="0"/>
              <a:t>time</a:t>
            </a:r>
          </a:p>
          <a:p>
            <a:pPr marL="285750" indent="-285750">
              <a:buClr>
                <a:schemeClr val="accent4">
                  <a:lumMod val="60000"/>
                  <a:lumOff val="40000"/>
                </a:schemeClr>
              </a:buClr>
            </a:pPr>
            <a:r>
              <a:rPr lang="en-US" sz="3800" dirty="0"/>
              <a:t>What's the effort (dev-</a:t>
            </a:r>
            <a:r>
              <a:rPr lang="en-US" sz="3800" dirty="0" err="1"/>
              <a:t>tim</a:t>
            </a:r>
            <a:r>
              <a:rPr lang="en-US" sz="3800" dirty="0"/>
              <a:t>) required to revert it or use something else</a:t>
            </a:r>
          </a:p>
          <a:p>
            <a:pPr marL="285750" indent="-285750">
              <a:buClr>
                <a:schemeClr val="accent4">
                  <a:lumMod val="60000"/>
                  <a:lumOff val="40000"/>
                </a:schemeClr>
              </a:buClr>
            </a:pPr>
            <a:r>
              <a:rPr lang="en-US" sz="3800" dirty="0"/>
              <a:t>Number of pros vs cons, feedback from communities/ppl.</a:t>
            </a:r>
          </a:p>
          <a:p>
            <a:pPr marL="285750" indent="-285750">
              <a:buClr>
                <a:schemeClr val="accent4">
                  <a:lumMod val="60000"/>
                  <a:lumOff val="40000"/>
                </a:schemeClr>
              </a:buClr>
            </a:pPr>
            <a:r>
              <a:rPr lang="en-US" sz="3800" dirty="0"/>
              <a:t>Tech debts introduced (in days) / time to implement</a:t>
            </a:r>
          </a:p>
          <a:p>
            <a:pPr marL="285750" indent="-285750">
              <a:buClr>
                <a:schemeClr val="accent4">
                  <a:lumMod val="60000"/>
                  <a:lumOff val="40000"/>
                </a:schemeClr>
              </a:buClr>
            </a:pPr>
            <a:r>
              <a:rPr lang="en-US" sz="3800" dirty="0"/>
              <a:t>added transitive dependencies</a:t>
            </a:r>
          </a:p>
          <a:p>
            <a:pPr marL="285750" indent="-285750">
              <a:buClr>
                <a:schemeClr val="accent4">
                  <a:lumMod val="60000"/>
                  <a:lumOff val="40000"/>
                </a:schemeClr>
              </a:buClr>
            </a:pPr>
            <a:r>
              <a:rPr lang="en-US" sz="3800" dirty="0"/>
              <a:t>Size of community supporting that stuff</a:t>
            </a:r>
          </a:p>
          <a:p>
            <a:pPr marL="285750" indent="-285750">
              <a:buClr>
                <a:schemeClr val="accent4">
                  <a:lumMod val="60000"/>
                  <a:lumOff val="40000"/>
                </a:schemeClr>
              </a:buClr>
            </a:pPr>
            <a:r>
              <a:rPr lang="en-US" sz="3800" dirty="0"/>
              <a:t>number of successful projects using the same technology</a:t>
            </a:r>
          </a:p>
          <a:p>
            <a:pPr marL="285750" indent="-285750">
              <a:buClr>
                <a:schemeClr val="accent4">
                  <a:lumMod val="60000"/>
                  <a:lumOff val="40000"/>
                </a:schemeClr>
              </a:buClr>
            </a:pPr>
            <a:r>
              <a:rPr lang="en-US" sz="3800" dirty="0"/>
              <a:t>Commit rate</a:t>
            </a:r>
          </a:p>
          <a:p>
            <a:pPr marL="285750" indent="-285750">
              <a:buClr>
                <a:schemeClr val="accent4">
                  <a:lumMod val="60000"/>
                  <a:lumOff val="40000"/>
                </a:schemeClr>
              </a:buClr>
            </a:pPr>
            <a:r>
              <a:rPr lang="en-US" sz="3800" dirty="0"/>
              <a:t>Maturity</a:t>
            </a:r>
          </a:p>
          <a:p>
            <a:pPr marL="285750" indent="-285750">
              <a:buClr>
                <a:schemeClr val="accent4">
                  <a:lumMod val="60000"/>
                  <a:lumOff val="40000"/>
                </a:schemeClr>
              </a:buClr>
            </a:pPr>
            <a:r>
              <a:rPr lang="en-US" sz="3800" dirty="0"/>
              <a:t>Performance degradation</a:t>
            </a:r>
          </a:p>
          <a:p>
            <a:pPr marL="285750" indent="-285750">
              <a:buClr>
                <a:schemeClr val="accent4">
                  <a:lumMod val="60000"/>
                  <a:lumOff val="40000"/>
                </a:schemeClr>
              </a:buClr>
            </a:pPr>
            <a:r>
              <a:rPr lang="en-US" sz="3800" dirty="0" err="1"/>
              <a:t>NPath</a:t>
            </a:r>
            <a:r>
              <a:rPr lang="en-US" sz="3800" dirty="0"/>
              <a:t> complexity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101157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7B2855-2637-4D29-AFD0-2C62202A08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929"/>
          <a:stretch/>
        </p:blipFill>
        <p:spPr>
          <a:xfrm>
            <a:off x="1722784" y="342760"/>
            <a:ext cx="3390240" cy="2537461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BF03700-8531-4805-A82E-7873BD77FCB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46" t="-412" b="412"/>
          <a:stretch/>
        </p:blipFill>
        <p:spPr>
          <a:xfrm>
            <a:off x="1722784" y="3429000"/>
            <a:ext cx="3390240" cy="2532242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A58325D-1602-4C1D-A4A7-B103F30633E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0" b="40365"/>
          <a:stretch/>
        </p:blipFill>
        <p:spPr>
          <a:xfrm>
            <a:off x="7068061" y="3429000"/>
            <a:ext cx="3390240" cy="2532242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2D24BF5-3106-4D30-9CF8-5CC83662C13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" r="10922" b="206"/>
          <a:stretch/>
        </p:blipFill>
        <p:spPr>
          <a:xfrm>
            <a:off x="7068061" y="308330"/>
            <a:ext cx="3390241" cy="2537461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3EF4D1F-AF6D-4DC4-91A0-E8E5ED44C494}"/>
              </a:ext>
            </a:extLst>
          </p:cNvPr>
          <p:cNvSpPr txBox="1"/>
          <p:nvPr/>
        </p:nvSpPr>
        <p:spPr>
          <a:xfrm>
            <a:off x="2718353" y="2885440"/>
            <a:ext cx="1399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EASY TO USE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226AFC-0DA7-47DB-B12D-73C0CC7A05BC}"/>
              </a:ext>
            </a:extLst>
          </p:cNvPr>
          <p:cNvSpPr txBox="1"/>
          <p:nvPr/>
        </p:nvSpPr>
        <p:spPr>
          <a:xfrm>
            <a:off x="7929714" y="2880221"/>
            <a:ext cx="16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MAINTAINABLE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79EA8C0-4736-4BC2-9D80-22C3ACCDE09E}"/>
              </a:ext>
            </a:extLst>
          </p:cNvPr>
          <p:cNvSpPr txBox="1"/>
          <p:nvPr/>
        </p:nvSpPr>
        <p:spPr>
          <a:xfrm>
            <a:off x="3099193" y="5961242"/>
            <a:ext cx="637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FAST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24D49D3-95AE-459D-999F-76DEF6FA0850}"/>
              </a:ext>
            </a:extLst>
          </p:cNvPr>
          <p:cNvSpPr txBox="1"/>
          <p:nvPr/>
        </p:nvSpPr>
        <p:spPr>
          <a:xfrm>
            <a:off x="7974661" y="5961242"/>
            <a:ext cx="1577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NO SURPRISES</a:t>
            </a:r>
          </a:p>
        </p:txBody>
      </p:sp>
    </p:spTree>
    <p:extLst>
      <p:ext uri="{BB962C8B-B14F-4D97-AF65-F5344CB8AC3E}">
        <p14:creationId xmlns:p14="http://schemas.microsoft.com/office/powerpoint/2010/main" val="817278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2A7D7B1-1F3B-42AF-A240-1FEE1CB00AE5}"/>
              </a:ext>
            </a:extLst>
          </p:cNvPr>
          <p:cNvSpPr txBox="1"/>
          <p:nvPr/>
        </p:nvSpPr>
        <p:spPr>
          <a:xfrm>
            <a:off x="980043" y="2012207"/>
            <a:ext cx="273504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Kristen ITC" panose="03050502040202030202" pitchFamily="66" charset="0"/>
              </a:rPr>
              <a:t>Design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957D69-CB63-4B15-AD00-EED89A496456}"/>
              </a:ext>
            </a:extLst>
          </p:cNvPr>
          <p:cNvSpPr txBox="1"/>
          <p:nvPr/>
        </p:nvSpPr>
        <p:spPr>
          <a:xfrm>
            <a:off x="2364549" y="4666363"/>
            <a:ext cx="333617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Kristen ITC" panose="03050502040202030202" pitchFamily="66" charset="0"/>
              </a:rPr>
              <a:t>Runtime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1FF5C5-C61B-4C91-93D0-B0ADC348BB13}"/>
              </a:ext>
            </a:extLst>
          </p:cNvPr>
          <p:cNvSpPr txBox="1"/>
          <p:nvPr/>
        </p:nvSpPr>
        <p:spPr>
          <a:xfrm>
            <a:off x="6228353" y="936910"/>
            <a:ext cx="347883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Kristen ITC" panose="03050502040202030202" pitchFamily="66" charset="0"/>
              </a:rPr>
              <a:t>Learning</a:t>
            </a:r>
          </a:p>
          <a:p>
            <a:pPr algn="ctr"/>
            <a:r>
              <a:rPr lang="en-US" sz="6000" dirty="0">
                <a:solidFill>
                  <a:schemeClr val="bg1"/>
                </a:solidFill>
                <a:latin typeface="Kristen ITC" panose="03050502040202030202" pitchFamily="66" charset="0"/>
              </a:rPr>
              <a:t>Curve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CDF6FB5-38BA-49E7-968C-D85380375458}"/>
              </a:ext>
            </a:extLst>
          </p:cNvPr>
          <p:cNvSpPr/>
          <p:nvPr/>
        </p:nvSpPr>
        <p:spPr>
          <a:xfrm rot="21285438">
            <a:off x="652151" y="1445170"/>
            <a:ext cx="3338635" cy="1835134"/>
          </a:xfrm>
          <a:custGeom>
            <a:avLst/>
            <a:gdLst>
              <a:gd name="connsiteX0" fmla="*/ 0 w 2810458"/>
              <a:gd name="connsiteY0" fmla="*/ 776533 h 1553066"/>
              <a:gd name="connsiteX1" fmla="*/ 1405229 w 2810458"/>
              <a:gd name="connsiteY1" fmla="*/ 0 h 1553066"/>
              <a:gd name="connsiteX2" fmla="*/ 2810458 w 2810458"/>
              <a:gd name="connsiteY2" fmla="*/ 776533 h 1553066"/>
              <a:gd name="connsiteX3" fmla="*/ 1405229 w 2810458"/>
              <a:gd name="connsiteY3" fmla="*/ 1553066 h 1553066"/>
              <a:gd name="connsiteX4" fmla="*/ 0 w 2810458"/>
              <a:gd name="connsiteY4" fmla="*/ 776533 h 1553066"/>
              <a:gd name="connsiteX0" fmla="*/ 1405229 w 2810458"/>
              <a:gd name="connsiteY0" fmla="*/ 0 h 1553066"/>
              <a:gd name="connsiteX1" fmla="*/ 2810458 w 2810458"/>
              <a:gd name="connsiteY1" fmla="*/ 776533 h 1553066"/>
              <a:gd name="connsiteX2" fmla="*/ 1405229 w 2810458"/>
              <a:gd name="connsiteY2" fmla="*/ 1553066 h 1553066"/>
              <a:gd name="connsiteX3" fmla="*/ 0 w 2810458"/>
              <a:gd name="connsiteY3" fmla="*/ 776533 h 1553066"/>
              <a:gd name="connsiteX4" fmla="*/ 1496669 w 2810458"/>
              <a:gd name="connsiteY4" fmla="*/ 91440 h 1553066"/>
              <a:gd name="connsiteX0" fmla="*/ 1405950 w 2811179"/>
              <a:gd name="connsiteY0" fmla="*/ 0 h 1553066"/>
              <a:gd name="connsiteX1" fmla="*/ 2811179 w 2811179"/>
              <a:gd name="connsiteY1" fmla="*/ 776533 h 1553066"/>
              <a:gd name="connsiteX2" fmla="*/ 1405950 w 2811179"/>
              <a:gd name="connsiteY2" fmla="*/ 1553066 h 1553066"/>
              <a:gd name="connsiteX3" fmla="*/ 721 w 2811179"/>
              <a:gd name="connsiteY3" fmla="*/ 776533 h 1553066"/>
              <a:gd name="connsiteX4" fmla="*/ 1280573 w 2811179"/>
              <a:gd name="connsiteY4" fmla="*/ 157428 h 1553066"/>
              <a:gd name="connsiteX0" fmla="*/ 1707321 w 3112550"/>
              <a:gd name="connsiteY0" fmla="*/ 0 h 1553375"/>
              <a:gd name="connsiteX1" fmla="*/ 3112550 w 3112550"/>
              <a:gd name="connsiteY1" fmla="*/ 776533 h 1553375"/>
              <a:gd name="connsiteX2" fmla="*/ 1707321 w 3112550"/>
              <a:gd name="connsiteY2" fmla="*/ 1553066 h 1553375"/>
              <a:gd name="connsiteX3" fmla="*/ 434 w 3112550"/>
              <a:gd name="connsiteY3" fmla="*/ 861374 h 1553375"/>
              <a:gd name="connsiteX4" fmla="*/ 1581944 w 3112550"/>
              <a:gd name="connsiteY4" fmla="*/ 157428 h 1553375"/>
              <a:gd name="connsiteX0" fmla="*/ 1707022 w 3112251"/>
              <a:gd name="connsiteY0" fmla="*/ 0 h 1685293"/>
              <a:gd name="connsiteX1" fmla="*/ 3112251 w 3112251"/>
              <a:gd name="connsiteY1" fmla="*/ 776533 h 1685293"/>
              <a:gd name="connsiteX2" fmla="*/ 1650461 w 3112251"/>
              <a:gd name="connsiteY2" fmla="*/ 1685041 h 1685293"/>
              <a:gd name="connsiteX3" fmla="*/ 135 w 3112251"/>
              <a:gd name="connsiteY3" fmla="*/ 861374 h 1685293"/>
              <a:gd name="connsiteX4" fmla="*/ 1581645 w 3112251"/>
              <a:gd name="connsiteY4" fmla="*/ 157428 h 1685293"/>
              <a:gd name="connsiteX0" fmla="*/ 1527956 w 2933185"/>
              <a:gd name="connsiteY0" fmla="*/ 0 h 1686997"/>
              <a:gd name="connsiteX1" fmla="*/ 2933185 w 2933185"/>
              <a:gd name="connsiteY1" fmla="*/ 776533 h 1686997"/>
              <a:gd name="connsiteX2" fmla="*/ 1471395 w 2933185"/>
              <a:gd name="connsiteY2" fmla="*/ 1685041 h 1686997"/>
              <a:gd name="connsiteX3" fmla="*/ 178 w 2933185"/>
              <a:gd name="connsiteY3" fmla="*/ 993349 h 1686997"/>
              <a:gd name="connsiteX4" fmla="*/ 1402579 w 2933185"/>
              <a:gd name="connsiteY4" fmla="*/ 157428 h 1686997"/>
              <a:gd name="connsiteX0" fmla="*/ 1406931 w 2812160"/>
              <a:gd name="connsiteY0" fmla="*/ 0 h 1685503"/>
              <a:gd name="connsiteX1" fmla="*/ 2812160 w 2812160"/>
              <a:gd name="connsiteY1" fmla="*/ 776533 h 1685503"/>
              <a:gd name="connsiteX2" fmla="*/ 1350370 w 2812160"/>
              <a:gd name="connsiteY2" fmla="*/ 1685041 h 1685503"/>
              <a:gd name="connsiteX3" fmla="*/ 226 w 2812160"/>
              <a:gd name="connsiteY3" fmla="*/ 889416 h 1685503"/>
              <a:gd name="connsiteX4" fmla="*/ 1281554 w 2812160"/>
              <a:gd name="connsiteY4" fmla="*/ 157428 h 1685503"/>
              <a:gd name="connsiteX0" fmla="*/ 1406795 w 2812024"/>
              <a:gd name="connsiteY0" fmla="*/ 0 h 1685663"/>
              <a:gd name="connsiteX1" fmla="*/ 2812024 w 2812024"/>
              <a:gd name="connsiteY1" fmla="*/ 776533 h 1685663"/>
              <a:gd name="connsiteX2" fmla="*/ 1350234 w 2812024"/>
              <a:gd name="connsiteY2" fmla="*/ 1685041 h 1685663"/>
              <a:gd name="connsiteX3" fmla="*/ 90 w 2812024"/>
              <a:gd name="connsiteY3" fmla="*/ 889416 h 1685663"/>
              <a:gd name="connsiteX4" fmla="*/ 1281418 w 2812024"/>
              <a:gd name="connsiteY4" fmla="*/ 157428 h 1685663"/>
              <a:gd name="connsiteX0" fmla="*/ 1406791 w 2812020"/>
              <a:gd name="connsiteY0" fmla="*/ 0 h 1685395"/>
              <a:gd name="connsiteX1" fmla="*/ 2812020 w 2812020"/>
              <a:gd name="connsiteY1" fmla="*/ 776533 h 1685395"/>
              <a:gd name="connsiteX2" fmla="*/ 1350230 w 2812020"/>
              <a:gd name="connsiteY2" fmla="*/ 1685041 h 1685395"/>
              <a:gd name="connsiteX3" fmla="*/ 86 w 2812020"/>
              <a:gd name="connsiteY3" fmla="*/ 889416 h 1685395"/>
              <a:gd name="connsiteX4" fmla="*/ 1281414 w 2812020"/>
              <a:gd name="connsiteY4" fmla="*/ 157428 h 1685395"/>
              <a:gd name="connsiteX0" fmla="*/ 1406978 w 2812207"/>
              <a:gd name="connsiteY0" fmla="*/ 0 h 1508534"/>
              <a:gd name="connsiteX1" fmla="*/ 2812207 w 2812207"/>
              <a:gd name="connsiteY1" fmla="*/ 776533 h 1508534"/>
              <a:gd name="connsiteX2" fmla="*/ 1357541 w 2812207"/>
              <a:gd name="connsiteY2" fmla="*/ 1508181 h 1508534"/>
              <a:gd name="connsiteX3" fmla="*/ 273 w 2812207"/>
              <a:gd name="connsiteY3" fmla="*/ 889416 h 1508534"/>
              <a:gd name="connsiteX4" fmla="*/ 1281601 w 2812207"/>
              <a:gd name="connsiteY4" fmla="*/ 157428 h 1508534"/>
              <a:gd name="connsiteX0" fmla="*/ 1406978 w 2812207"/>
              <a:gd name="connsiteY0" fmla="*/ 0 h 1509510"/>
              <a:gd name="connsiteX1" fmla="*/ 2812207 w 2812207"/>
              <a:gd name="connsiteY1" fmla="*/ 776533 h 1509510"/>
              <a:gd name="connsiteX2" fmla="*/ 1357541 w 2812207"/>
              <a:gd name="connsiteY2" fmla="*/ 1508181 h 1509510"/>
              <a:gd name="connsiteX3" fmla="*/ 273 w 2812207"/>
              <a:gd name="connsiteY3" fmla="*/ 889416 h 1509510"/>
              <a:gd name="connsiteX4" fmla="*/ 1281601 w 2812207"/>
              <a:gd name="connsiteY4" fmla="*/ 157428 h 1509510"/>
              <a:gd name="connsiteX0" fmla="*/ 1409744 w 2814973"/>
              <a:gd name="connsiteY0" fmla="*/ 0 h 1509980"/>
              <a:gd name="connsiteX1" fmla="*/ 2814973 w 2814973"/>
              <a:gd name="connsiteY1" fmla="*/ 776533 h 1509980"/>
              <a:gd name="connsiteX2" fmla="*/ 1360307 w 2814973"/>
              <a:gd name="connsiteY2" fmla="*/ 1508181 h 1509980"/>
              <a:gd name="connsiteX3" fmla="*/ 3039 w 2814973"/>
              <a:gd name="connsiteY3" fmla="*/ 889416 h 1509980"/>
              <a:gd name="connsiteX4" fmla="*/ 1284367 w 2814973"/>
              <a:gd name="connsiteY4" fmla="*/ 157428 h 1509980"/>
              <a:gd name="connsiteX0" fmla="*/ 1150776 w 2814973"/>
              <a:gd name="connsiteY0" fmla="*/ 0 h 1596638"/>
              <a:gd name="connsiteX1" fmla="*/ 2814973 w 2814973"/>
              <a:gd name="connsiteY1" fmla="*/ 863191 h 1596638"/>
              <a:gd name="connsiteX2" fmla="*/ 1360307 w 2814973"/>
              <a:gd name="connsiteY2" fmla="*/ 1594839 h 1596638"/>
              <a:gd name="connsiteX3" fmla="*/ 3039 w 2814973"/>
              <a:gd name="connsiteY3" fmla="*/ 976074 h 1596638"/>
              <a:gd name="connsiteX4" fmla="*/ 1284367 w 2814973"/>
              <a:gd name="connsiteY4" fmla="*/ 244086 h 1596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4973" h="1596638">
                <a:moveTo>
                  <a:pt x="1150776" y="0"/>
                </a:moveTo>
                <a:cubicBezTo>
                  <a:pt x="1926863" y="0"/>
                  <a:pt x="2814973" y="434324"/>
                  <a:pt x="2814973" y="863191"/>
                </a:cubicBezTo>
                <a:cubicBezTo>
                  <a:pt x="2814973" y="1292058"/>
                  <a:pt x="2294310" y="1566825"/>
                  <a:pt x="1360307" y="1594839"/>
                </a:cubicBezTo>
                <a:cubicBezTo>
                  <a:pt x="426304" y="1622853"/>
                  <a:pt x="48173" y="1319671"/>
                  <a:pt x="3039" y="976074"/>
                </a:cubicBezTo>
                <a:cubicBezTo>
                  <a:pt x="-42095" y="632477"/>
                  <a:pt x="416840" y="152646"/>
                  <a:pt x="1284367" y="244086"/>
                </a:cubicBezTo>
              </a:path>
            </a:pathLst>
          </a:custGeom>
          <a:noFill/>
          <a:ln w="69850" cap="rnd">
            <a:gradFill flip="none" rotWithShape="1">
              <a:gsLst>
                <a:gs pos="0">
                  <a:schemeClr val="bg1">
                    <a:alpha val="75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2700000" scaled="1"/>
              <a:tileRect/>
            </a:gra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8">
            <a:extLst>
              <a:ext uri="{FF2B5EF4-FFF2-40B4-BE49-F238E27FC236}">
                <a16:creationId xmlns:a16="http://schemas.microsoft.com/office/drawing/2014/main" id="{B9A40577-99E4-468B-8CEB-24E5CCD966A9}"/>
              </a:ext>
            </a:extLst>
          </p:cNvPr>
          <p:cNvSpPr/>
          <p:nvPr/>
        </p:nvSpPr>
        <p:spPr>
          <a:xfrm rot="21285438">
            <a:off x="5410558" y="327819"/>
            <a:ext cx="5114426" cy="2670859"/>
          </a:xfrm>
          <a:custGeom>
            <a:avLst/>
            <a:gdLst>
              <a:gd name="connsiteX0" fmla="*/ 0 w 2810458"/>
              <a:gd name="connsiteY0" fmla="*/ 776533 h 1553066"/>
              <a:gd name="connsiteX1" fmla="*/ 1405229 w 2810458"/>
              <a:gd name="connsiteY1" fmla="*/ 0 h 1553066"/>
              <a:gd name="connsiteX2" fmla="*/ 2810458 w 2810458"/>
              <a:gd name="connsiteY2" fmla="*/ 776533 h 1553066"/>
              <a:gd name="connsiteX3" fmla="*/ 1405229 w 2810458"/>
              <a:gd name="connsiteY3" fmla="*/ 1553066 h 1553066"/>
              <a:gd name="connsiteX4" fmla="*/ 0 w 2810458"/>
              <a:gd name="connsiteY4" fmla="*/ 776533 h 1553066"/>
              <a:gd name="connsiteX0" fmla="*/ 1405229 w 2810458"/>
              <a:gd name="connsiteY0" fmla="*/ 0 h 1553066"/>
              <a:gd name="connsiteX1" fmla="*/ 2810458 w 2810458"/>
              <a:gd name="connsiteY1" fmla="*/ 776533 h 1553066"/>
              <a:gd name="connsiteX2" fmla="*/ 1405229 w 2810458"/>
              <a:gd name="connsiteY2" fmla="*/ 1553066 h 1553066"/>
              <a:gd name="connsiteX3" fmla="*/ 0 w 2810458"/>
              <a:gd name="connsiteY3" fmla="*/ 776533 h 1553066"/>
              <a:gd name="connsiteX4" fmla="*/ 1496669 w 2810458"/>
              <a:gd name="connsiteY4" fmla="*/ 91440 h 1553066"/>
              <a:gd name="connsiteX0" fmla="*/ 1405950 w 2811179"/>
              <a:gd name="connsiteY0" fmla="*/ 0 h 1553066"/>
              <a:gd name="connsiteX1" fmla="*/ 2811179 w 2811179"/>
              <a:gd name="connsiteY1" fmla="*/ 776533 h 1553066"/>
              <a:gd name="connsiteX2" fmla="*/ 1405950 w 2811179"/>
              <a:gd name="connsiteY2" fmla="*/ 1553066 h 1553066"/>
              <a:gd name="connsiteX3" fmla="*/ 721 w 2811179"/>
              <a:gd name="connsiteY3" fmla="*/ 776533 h 1553066"/>
              <a:gd name="connsiteX4" fmla="*/ 1280573 w 2811179"/>
              <a:gd name="connsiteY4" fmla="*/ 157428 h 1553066"/>
              <a:gd name="connsiteX0" fmla="*/ 1707321 w 3112550"/>
              <a:gd name="connsiteY0" fmla="*/ 0 h 1553375"/>
              <a:gd name="connsiteX1" fmla="*/ 3112550 w 3112550"/>
              <a:gd name="connsiteY1" fmla="*/ 776533 h 1553375"/>
              <a:gd name="connsiteX2" fmla="*/ 1707321 w 3112550"/>
              <a:gd name="connsiteY2" fmla="*/ 1553066 h 1553375"/>
              <a:gd name="connsiteX3" fmla="*/ 434 w 3112550"/>
              <a:gd name="connsiteY3" fmla="*/ 861374 h 1553375"/>
              <a:gd name="connsiteX4" fmla="*/ 1581944 w 3112550"/>
              <a:gd name="connsiteY4" fmla="*/ 157428 h 1553375"/>
              <a:gd name="connsiteX0" fmla="*/ 1707022 w 3112251"/>
              <a:gd name="connsiteY0" fmla="*/ 0 h 1685293"/>
              <a:gd name="connsiteX1" fmla="*/ 3112251 w 3112251"/>
              <a:gd name="connsiteY1" fmla="*/ 776533 h 1685293"/>
              <a:gd name="connsiteX2" fmla="*/ 1650461 w 3112251"/>
              <a:gd name="connsiteY2" fmla="*/ 1685041 h 1685293"/>
              <a:gd name="connsiteX3" fmla="*/ 135 w 3112251"/>
              <a:gd name="connsiteY3" fmla="*/ 861374 h 1685293"/>
              <a:gd name="connsiteX4" fmla="*/ 1581645 w 3112251"/>
              <a:gd name="connsiteY4" fmla="*/ 157428 h 1685293"/>
              <a:gd name="connsiteX0" fmla="*/ 1527956 w 2933185"/>
              <a:gd name="connsiteY0" fmla="*/ 0 h 1686997"/>
              <a:gd name="connsiteX1" fmla="*/ 2933185 w 2933185"/>
              <a:gd name="connsiteY1" fmla="*/ 776533 h 1686997"/>
              <a:gd name="connsiteX2" fmla="*/ 1471395 w 2933185"/>
              <a:gd name="connsiteY2" fmla="*/ 1685041 h 1686997"/>
              <a:gd name="connsiteX3" fmla="*/ 178 w 2933185"/>
              <a:gd name="connsiteY3" fmla="*/ 993349 h 1686997"/>
              <a:gd name="connsiteX4" fmla="*/ 1402579 w 2933185"/>
              <a:gd name="connsiteY4" fmla="*/ 157428 h 1686997"/>
              <a:gd name="connsiteX0" fmla="*/ 1406931 w 2812160"/>
              <a:gd name="connsiteY0" fmla="*/ 0 h 1685503"/>
              <a:gd name="connsiteX1" fmla="*/ 2812160 w 2812160"/>
              <a:gd name="connsiteY1" fmla="*/ 776533 h 1685503"/>
              <a:gd name="connsiteX2" fmla="*/ 1350370 w 2812160"/>
              <a:gd name="connsiteY2" fmla="*/ 1685041 h 1685503"/>
              <a:gd name="connsiteX3" fmla="*/ 226 w 2812160"/>
              <a:gd name="connsiteY3" fmla="*/ 889416 h 1685503"/>
              <a:gd name="connsiteX4" fmla="*/ 1281554 w 2812160"/>
              <a:gd name="connsiteY4" fmla="*/ 157428 h 1685503"/>
              <a:gd name="connsiteX0" fmla="*/ 1406795 w 2812024"/>
              <a:gd name="connsiteY0" fmla="*/ 0 h 1685663"/>
              <a:gd name="connsiteX1" fmla="*/ 2812024 w 2812024"/>
              <a:gd name="connsiteY1" fmla="*/ 776533 h 1685663"/>
              <a:gd name="connsiteX2" fmla="*/ 1350234 w 2812024"/>
              <a:gd name="connsiteY2" fmla="*/ 1685041 h 1685663"/>
              <a:gd name="connsiteX3" fmla="*/ 90 w 2812024"/>
              <a:gd name="connsiteY3" fmla="*/ 889416 h 1685663"/>
              <a:gd name="connsiteX4" fmla="*/ 1281418 w 2812024"/>
              <a:gd name="connsiteY4" fmla="*/ 157428 h 1685663"/>
              <a:gd name="connsiteX0" fmla="*/ 1406791 w 2812020"/>
              <a:gd name="connsiteY0" fmla="*/ 0 h 1685395"/>
              <a:gd name="connsiteX1" fmla="*/ 2812020 w 2812020"/>
              <a:gd name="connsiteY1" fmla="*/ 776533 h 1685395"/>
              <a:gd name="connsiteX2" fmla="*/ 1350230 w 2812020"/>
              <a:gd name="connsiteY2" fmla="*/ 1685041 h 1685395"/>
              <a:gd name="connsiteX3" fmla="*/ 86 w 2812020"/>
              <a:gd name="connsiteY3" fmla="*/ 889416 h 1685395"/>
              <a:gd name="connsiteX4" fmla="*/ 1281414 w 2812020"/>
              <a:gd name="connsiteY4" fmla="*/ 157428 h 1685395"/>
              <a:gd name="connsiteX0" fmla="*/ 1406978 w 2812207"/>
              <a:gd name="connsiteY0" fmla="*/ 0 h 1508534"/>
              <a:gd name="connsiteX1" fmla="*/ 2812207 w 2812207"/>
              <a:gd name="connsiteY1" fmla="*/ 776533 h 1508534"/>
              <a:gd name="connsiteX2" fmla="*/ 1357541 w 2812207"/>
              <a:gd name="connsiteY2" fmla="*/ 1508181 h 1508534"/>
              <a:gd name="connsiteX3" fmla="*/ 273 w 2812207"/>
              <a:gd name="connsiteY3" fmla="*/ 889416 h 1508534"/>
              <a:gd name="connsiteX4" fmla="*/ 1281601 w 2812207"/>
              <a:gd name="connsiteY4" fmla="*/ 157428 h 1508534"/>
              <a:gd name="connsiteX0" fmla="*/ 1406978 w 2812207"/>
              <a:gd name="connsiteY0" fmla="*/ 0 h 1509510"/>
              <a:gd name="connsiteX1" fmla="*/ 2812207 w 2812207"/>
              <a:gd name="connsiteY1" fmla="*/ 776533 h 1509510"/>
              <a:gd name="connsiteX2" fmla="*/ 1357541 w 2812207"/>
              <a:gd name="connsiteY2" fmla="*/ 1508181 h 1509510"/>
              <a:gd name="connsiteX3" fmla="*/ 273 w 2812207"/>
              <a:gd name="connsiteY3" fmla="*/ 889416 h 1509510"/>
              <a:gd name="connsiteX4" fmla="*/ 1281601 w 2812207"/>
              <a:gd name="connsiteY4" fmla="*/ 157428 h 1509510"/>
              <a:gd name="connsiteX0" fmla="*/ 1409744 w 2814973"/>
              <a:gd name="connsiteY0" fmla="*/ 0 h 1509980"/>
              <a:gd name="connsiteX1" fmla="*/ 2814973 w 2814973"/>
              <a:gd name="connsiteY1" fmla="*/ 776533 h 1509980"/>
              <a:gd name="connsiteX2" fmla="*/ 1360307 w 2814973"/>
              <a:gd name="connsiteY2" fmla="*/ 1508181 h 1509980"/>
              <a:gd name="connsiteX3" fmla="*/ 3039 w 2814973"/>
              <a:gd name="connsiteY3" fmla="*/ 889416 h 1509980"/>
              <a:gd name="connsiteX4" fmla="*/ 1284367 w 2814973"/>
              <a:gd name="connsiteY4" fmla="*/ 157428 h 1509980"/>
              <a:gd name="connsiteX0" fmla="*/ 1150776 w 2814973"/>
              <a:gd name="connsiteY0" fmla="*/ 0 h 1596638"/>
              <a:gd name="connsiteX1" fmla="*/ 2814973 w 2814973"/>
              <a:gd name="connsiteY1" fmla="*/ 863191 h 1596638"/>
              <a:gd name="connsiteX2" fmla="*/ 1360307 w 2814973"/>
              <a:gd name="connsiteY2" fmla="*/ 1594839 h 1596638"/>
              <a:gd name="connsiteX3" fmla="*/ 3039 w 2814973"/>
              <a:gd name="connsiteY3" fmla="*/ 976074 h 1596638"/>
              <a:gd name="connsiteX4" fmla="*/ 1284367 w 2814973"/>
              <a:gd name="connsiteY4" fmla="*/ 244086 h 1596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4973" h="1596638">
                <a:moveTo>
                  <a:pt x="1150776" y="0"/>
                </a:moveTo>
                <a:cubicBezTo>
                  <a:pt x="1926863" y="0"/>
                  <a:pt x="2814973" y="434324"/>
                  <a:pt x="2814973" y="863191"/>
                </a:cubicBezTo>
                <a:cubicBezTo>
                  <a:pt x="2814973" y="1292058"/>
                  <a:pt x="2294310" y="1566825"/>
                  <a:pt x="1360307" y="1594839"/>
                </a:cubicBezTo>
                <a:cubicBezTo>
                  <a:pt x="426304" y="1622853"/>
                  <a:pt x="48173" y="1319671"/>
                  <a:pt x="3039" y="976074"/>
                </a:cubicBezTo>
                <a:cubicBezTo>
                  <a:pt x="-42095" y="632477"/>
                  <a:pt x="416840" y="152646"/>
                  <a:pt x="1284367" y="244086"/>
                </a:cubicBezTo>
              </a:path>
            </a:pathLst>
          </a:custGeom>
          <a:noFill/>
          <a:ln w="69850" cap="rnd">
            <a:gradFill flip="none" rotWithShape="1">
              <a:gsLst>
                <a:gs pos="0">
                  <a:schemeClr val="bg1">
                    <a:alpha val="75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2700000" scaled="1"/>
              <a:tileRect/>
            </a:gra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8">
            <a:extLst>
              <a:ext uri="{FF2B5EF4-FFF2-40B4-BE49-F238E27FC236}">
                <a16:creationId xmlns:a16="http://schemas.microsoft.com/office/drawing/2014/main" id="{A4F05F0F-3729-44F6-9B5C-BC7EABA736A4}"/>
              </a:ext>
            </a:extLst>
          </p:cNvPr>
          <p:cNvSpPr/>
          <p:nvPr/>
        </p:nvSpPr>
        <p:spPr>
          <a:xfrm rot="21285438">
            <a:off x="1770984" y="3653410"/>
            <a:ext cx="4523300" cy="2402860"/>
          </a:xfrm>
          <a:custGeom>
            <a:avLst/>
            <a:gdLst>
              <a:gd name="connsiteX0" fmla="*/ 0 w 2810458"/>
              <a:gd name="connsiteY0" fmla="*/ 776533 h 1553066"/>
              <a:gd name="connsiteX1" fmla="*/ 1405229 w 2810458"/>
              <a:gd name="connsiteY1" fmla="*/ 0 h 1553066"/>
              <a:gd name="connsiteX2" fmla="*/ 2810458 w 2810458"/>
              <a:gd name="connsiteY2" fmla="*/ 776533 h 1553066"/>
              <a:gd name="connsiteX3" fmla="*/ 1405229 w 2810458"/>
              <a:gd name="connsiteY3" fmla="*/ 1553066 h 1553066"/>
              <a:gd name="connsiteX4" fmla="*/ 0 w 2810458"/>
              <a:gd name="connsiteY4" fmla="*/ 776533 h 1553066"/>
              <a:gd name="connsiteX0" fmla="*/ 1405229 w 2810458"/>
              <a:gd name="connsiteY0" fmla="*/ 0 h 1553066"/>
              <a:gd name="connsiteX1" fmla="*/ 2810458 w 2810458"/>
              <a:gd name="connsiteY1" fmla="*/ 776533 h 1553066"/>
              <a:gd name="connsiteX2" fmla="*/ 1405229 w 2810458"/>
              <a:gd name="connsiteY2" fmla="*/ 1553066 h 1553066"/>
              <a:gd name="connsiteX3" fmla="*/ 0 w 2810458"/>
              <a:gd name="connsiteY3" fmla="*/ 776533 h 1553066"/>
              <a:gd name="connsiteX4" fmla="*/ 1496669 w 2810458"/>
              <a:gd name="connsiteY4" fmla="*/ 91440 h 1553066"/>
              <a:gd name="connsiteX0" fmla="*/ 1405950 w 2811179"/>
              <a:gd name="connsiteY0" fmla="*/ 0 h 1553066"/>
              <a:gd name="connsiteX1" fmla="*/ 2811179 w 2811179"/>
              <a:gd name="connsiteY1" fmla="*/ 776533 h 1553066"/>
              <a:gd name="connsiteX2" fmla="*/ 1405950 w 2811179"/>
              <a:gd name="connsiteY2" fmla="*/ 1553066 h 1553066"/>
              <a:gd name="connsiteX3" fmla="*/ 721 w 2811179"/>
              <a:gd name="connsiteY3" fmla="*/ 776533 h 1553066"/>
              <a:gd name="connsiteX4" fmla="*/ 1280573 w 2811179"/>
              <a:gd name="connsiteY4" fmla="*/ 157428 h 1553066"/>
              <a:gd name="connsiteX0" fmla="*/ 1707321 w 3112550"/>
              <a:gd name="connsiteY0" fmla="*/ 0 h 1553375"/>
              <a:gd name="connsiteX1" fmla="*/ 3112550 w 3112550"/>
              <a:gd name="connsiteY1" fmla="*/ 776533 h 1553375"/>
              <a:gd name="connsiteX2" fmla="*/ 1707321 w 3112550"/>
              <a:gd name="connsiteY2" fmla="*/ 1553066 h 1553375"/>
              <a:gd name="connsiteX3" fmla="*/ 434 w 3112550"/>
              <a:gd name="connsiteY3" fmla="*/ 861374 h 1553375"/>
              <a:gd name="connsiteX4" fmla="*/ 1581944 w 3112550"/>
              <a:gd name="connsiteY4" fmla="*/ 157428 h 1553375"/>
              <a:gd name="connsiteX0" fmla="*/ 1707022 w 3112251"/>
              <a:gd name="connsiteY0" fmla="*/ 0 h 1685293"/>
              <a:gd name="connsiteX1" fmla="*/ 3112251 w 3112251"/>
              <a:gd name="connsiteY1" fmla="*/ 776533 h 1685293"/>
              <a:gd name="connsiteX2" fmla="*/ 1650461 w 3112251"/>
              <a:gd name="connsiteY2" fmla="*/ 1685041 h 1685293"/>
              <a:gd name="connsiteX3" fmla="*/ 135 w 3112251"/>
              <a:gd name="connsiteY3" fmla="*/ 861374 h 1685293"/>
              <a:gd name="connsiteX4" fmla="*/ 1581645 w 3112251"/>
              <a:gd name="connsiteY4" fmla="*/ 157428 h 1685293"/>
              <a:gd name="connsiteX0" fmla="*/ 1527956 w 2933185"/>
              <a:gd name="connsiteY0" fmla="*/ 0 h 1686997"/>
              <a:gd name="connsiteX1" fmla="*/ 2933185 w 2933185"/>
              <a:gd name="connsiteY1" fmla="*/ 776533 h 1686997"/>
              <a:gd name="connsiteX2" fmla="*/ 1471395 w 2933185"/>
              <a:gd name="connsiteY2" fmla="*/ 1685041 h 1686997"/>
              <a:gd name="connsiteX3" fmla="*/ 178 w 2933185"/>
              <a:gd name="connsiteY3" fmla="*/ 993349 h 1686997"/>
              <a:gd name="connsiteX4" fmla="*/ 1402579 w 2933185"/>
              <a:gd name="connsiteY4" fmla="*/ 157428 h 1686997"/>
              <a:gd name="connsiteX0" fmla="*/ 1406931 w 2812160"/>
              <a:gd name="connsiteY0" fmla="*/ 0 h 1685503"/>
              <a:gd name="connsiteX1" fmla="*/ 2812160 w 2812160"/>
              <a:gd name="connsiteY1" fmla="*/ 776533 h 1685503"/>
              <a:gd name="connsiteX2" fmla="*/ 1350370 w 2812160"/>
              <a:gd name="connsiteY2" fmla="*/ 1685041 h 1685503"/>
              <a:gd name="connsiteX3" fmla="*/ 226 w 2812160"/>
              <a:gd name="connsiteY3" fmla="*/ 889416 h 1685503"/>
              <a:gd name="connsiteX4" fmla="*/ 1281554 w 2812160"/>
              <a:gd name="connsiteY4" fmla="*/ 157428 h 1685503"/>
              <a:gd name="connsiteX0" fmla="*/ 1406795 w 2812024"/>
              <a:gd name="connsiteY0" fmla="*/ 0 h 1685663"/>
              <a:gd name="connsiteX1" fmla="*/ 2812024 w 2812024"/>
              <a:gd name="connsiteY1" fmla="*/ 776533 h 1685663"/>
              <a:gd name="connsiteX2" fmla="*/ 1350234 w 2812024"/>
              <a:gd name="connsiteY2" fmla="*/ 1685041 h 1685663"/>
              <a:gd name="connsiteX3" fmla="*/ 90 w 2812024"/>
              <a:gd name="connsiteY3" fmla="*/ 889416 h 1685663"/>
              <a:gd name="connsiteX4" fmla="*/ 1281418 w 2812024"/>
              <a:gd name="connsiteY4" fmla="*/ 157428 h 1685663"/>
              <a:gd name="connsiteX0" fmla="*/ 1406791 w 2812020"/>
              <a:gd name="connsiteY0" fmla="*/ 0 h 1685395"/>
              <a:gd name="connsiteX1" fmla="*/ 2812020 w 2812020"/>
              <a:gd name="connsiteY1" fmla="*/ 776533 h 1685395"/>
              <a:gd name="connsiteX2" fmla="*/ 1350230 w 2812020"/>
              <a:gd name="connsiteY2" fmla="*/ 1685041 h 1685395"/>
              <a:gd name="connsiteX3" fmla="*/ 86 w 2812020"/>
              <a:gd name="connsiteY3" fmla="*/ 889416 h 1685395"/>
              <a:gd name="connsiteX4" fmla="*/ 1281414 w 2812020"/>
              <a:gd name="connsiteY4" fmla="*/ 157428 h 1685395"/>
              <a:gd name="connsiteX0" fmla="*/ 1406978 w 2812207"/>
              <a:gd name="connsiteY0" fmla="*/ 0 h 1508534"/>
              <a:gd name="connsiteX1" fmla="*/ 2812207 w 2812207"/>
              <a:gd name="connsiteY1" fmla="*/ 776533 h 1508534"/>
              <a:gd name="connsiteX2" fmla="*/ 1357541 w 2812207"/>
              <a:gd name="connsiteY2" fmla="*/ 1508181 h 1508534"/>
              <a:gd name="connsiteX3" fmla="*/ 273 w 2812207"/>
              <a:gd name="connsiteY3" fmla="*/ 889416 h 1508534"/>
              <a:gd name="connsiteX4" fmla="*/ 1281601 w 2812207"/>
              <a:gd name="connsiteY4" fmla="*/ 157428 h 1508534"/>
              <a:gd name="connsiteX0" fmla="*/ 1406978 w 2812207"/>
              <a:gd name="connsiteY0" fmla="*/ 0 h 1509510"/>
              <a:gd name="connsiteX1" fmla="*/ 2812207 w 2812207"/>
              <a:gd name="connsiteY1" fmla="*/ 776533 h 1509510"/>
              <a:gd name="connsiteX2" fmla="*/ 1357541 w 2812207"/>
              <a:gd name="connsiteY2" fmla="*/ 1508181 h 1509510"/>
              <a:gd name="connsiteX3" fmla="*/ 273 w 2812207"/>
              <a:gd name="connsiteY3" fmla="*/ 889416 h 1509510"/>
              <a:gd name="connsiteX4" fmla="*/ 1281601 w 2812207"/>
              <a:gd name="connsiteY4" fmla="*/ 157428 h 1509510"/>
              <a:gd name="connsiteX0" fmla="*/ 1409744 w 2814973"/>
              <a:gd name="connsiteY0" fmla="*/ 0 h 1509980"/>
              <a:gd name="connsiteX1" fmla="*/ 2814973 w 2814973"/>
              <a:gd name="connsiteY1" fmla="*/ 776533 h 1509980"/>
              <a:gd name="connsiteX2" fmla="*/ 1360307 w 2814973"/>
              <a:gd name="connsiteY2" fmla="*/ 1508181 h 1509980"/>
              <a:gd name="connsiteX3" fmla="*/ 3039 w 2814973"/>
              <a:gd name="connsiteY3" fmla="*/ 889416 h 1509980"/>
              <a:gd name="connsiteX4" fmla="*/ 1284367 w 2814973"/>
              <a:gd name="connsiteY4" fmla="*/ 157428 h 1509980"/>
              <a:gd name="connsiteX0" fmla="*/ 1150776 w 2814973"/>
              <a:gd name="connsiteY0" fmla="*/ 0 h 1596638"/>
              <a:gd name="connsiteX1" fmla="*/ 2814973 w 2814973"/>
              <a:gd name="connsiteY1" fmla="*/ 863191 h 1596638"/>
              <a:gd name="connsiteX2" fmla="*/ 1360307 w 2814973"/>
              <a:gd name="connsiteY2" fmla="*/ 1594839 h 1596638"/>
              <a:gd name="connsiteX3" fmla="*/ 3039 w 2814973"/>
              <a:gd name="connsiteY3" fmla="*/ 976074 h 1596638"/>
              <a:gd name="connsiteX4" fmla="*/ 1284367 w 2814973"/>
              <a:gd name="connsiteY4" fmla="*/ 244086 h 1596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4973" h="1596638">
                <a:moveTo>
                  <a:pt x="1150776" y="0"/>
                </a:moveTo>
                <a:cubicBezTo>
                  <a:pt x="1926863" y="0"/>
                  <a:pt x="2814973" y="434324"/>
                  <a:pt x="2814973" y="863191"/>
                </a:cubicBezTo>
                <a:cubicBezTo>
                  <a:pt x="2814973" y="1292058"/>
                  <a:pt x="2294310" y="1566825"/>
                  <a:pt x="1360307" y="1594839"/>
                </a:cubicBezTo>
                <a:cubicBezTo>
                  <a:pt x="426304" y="1622853"/>
                  <a:pt x="48173" y="1319671"/>
                  <a:pt x="3039" y="976074"/>
                </a:cubicBezTo>
                <a:cubicBezTo>
                  <a:pt x="-42095" y="632477"/>
                  <a:pt x="416840" y="152646"/>
                  <a:pt x="1284367" y="244086"/>
                </a:cubicBezTo>
              </a:path>
            </a:pathLst>
          </a:custGeom>
          <a:noFill/>
          <a:ln w="69850" cap="rnd">
            <a:gradFill flip="none" rotWithShape="1">
              <a:gsLst>
                <a:gs pos="0">
                  <a:schemeClr val="bg1">
                    <a:alpha val="75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2700000" scaled="1"/>
              <a:tileRect/>
            </a:gra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E166A47-3119-4710-92AF-618D6D6A80F2}"/>
              </a:ext>
            </a:extLst>
          </p:cNvPr>
          <p:cNvSpPr txBox="1"/>
          <p:nvPr/>
        </p:nvSpPr>
        <p:spPr>
          <a:xfrm>
            <a:off x="7586654" y="4314626"/>
            <a:ext cx="325441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Kristen ITC" panose="03050502040202030202" pitchFamily="66" charset="0"/>
              </a:rPr>
              <a:t>Support</a:t>
            </a:r>
          </a:p>
        </p:txBody>
      </p:sp>
      <p:sp>
        <p:nvSpPr>
          <p:cNvPr id="14" name="Oval 8">
            <a:extLst>
              <a:ext uri="{FF2B5EF4-FFF2-40B4-BE49-F238E27FC236}">
                <a16:creationId xmlns:a16="http://schemas.microsoft.com/office/drawing/2014/main" id="{7274FF70-FB95-4B71-84A4-52A2A4CE6AD0}"/>
              </a:ext>
            </a:extLst>
          </p:cNvPr>
          <p:cNvSpPr/>
          <p:nvPr/>
        </p:nvSpPr>
        <p:spPr>
          <a:xfrm rot="21285438">
            <a:off x="6993089" y="3301673"/>
            <a:ext cx="4523300" cy="2402860"/>
          </a:xfrm>
          <a:custGeom>
            <a:avLst/>
            <a:gdLst>
              <a:gd name="connsiteX0" fmla="*/ 0 w 2810458"/>
              <a:gd name="connsiteY0" fmla="*/ 776533 h 1553066"/>
              <a:gd name="connsiteX1" fmla="*/ 1405229 w 2810458"/>
              <a:gd name="connsiteY1" fmla="*/ 0 h 1553066"/>
              <a:gd name="connsiteX2" fmla="*/ 2810458 w 2810458"/>
              <a:gd name="connsiteY2" fmla="*/ 776533 h 1553066"/>
              <a:gd name="connsiteX3" fmla="*/ 1405229 w 2810458"/>
              <a:gd name="connsiteY3" fmla="*/ 1553066 h 1553066"/>
              <a:gd name="connsiteX4" fmla="*/ 0 w 2810458"/>
              <a:gd name="connsiteY4" fmla="*/ 776533 h 1553066"/>
              <a:gd name="connsiteX0" fmla="*/ 1405229 w 2810458"/>
              <a:gd name="connsiteY0" fmla="*/ 0 h 1553066"/>
              <a:gd name="connsiteX1" fmla="*/ 2810458 w 2810458"/>
              <a:gd name="connsiteY1" fmla="*/ 776533 h 1553066"/>
              <a:gd name="connsiteX2" fmla="*/ 1405229 w 2810458"/>
              <a:gd name="connsiteY2" fmla="*/ 1553066 h 1553066"/>
              <a:gd name="connsiteX3" fmla="*/ 0 w 2810458"/>
              <a:gd name="connsiteY3" fmla="*/ 776533 h 1553066"/>
              <a:gd name="connsiteX4" fmla="*/ 1496669 w 2810458"/>
              <a:gd name="connsiteY4" fmla="*/ 91440 h 1553066"/>
              <a:gd name="connsiteX0" fmla="*/ 1405950 w 2811179"/>
              <a:gd name="connsiteY0" fmla="*/ 0 h 1553066"/>
              <a:gd name="connsiteX1" fmla="*/ 2811179 w 2811179"/>
              <a:gd name="connsiteY1" fmla="*/ 776533 h 1553066"/>
              <a:gd name="connsiteX2" fmla="*/ 1405950 w 2811179"/>
              <a:gd name="connsiteY2" fmla="*/ 1553066 h 1553066"/>
              <a:gd name="connsiteX3" fmla="*/ 721 w 2811179"/>
              <a:gd name="connsiteY3" fmla="*/ 776533 h 1553066"/>
              <a:gd name="connsiteX4" fmla="*/ 1280573 w 2811179"/>
              <a:gd name="connsiteY4" fmla="*/ 157428 h 1553066"/>
              <a:gd name="connsiteX0" fmla="*/ 1707321 w 3112550"/>
              <a:gd name="connsiteY0" fmla="*/ 0 h 1553375"/>
              <a:gd name="connsiteX1" fmla="*/ 3112550 w 3112550"/>
              <a:gd name="connsiteY1" fmla="*/ 776533 h 1553375"/>
              <a:gd name="connsiteX2" fmla="*/ 1707321 w 3112550"/>
              <a:gd name="connsiteY2" fmla="*/ 1553066 h 1553375"/>
              <a:gd name="connsiteX3" fmla="*/ 434 w 3112550"/>
              <a:gd name="connsiteY3" fmla="*/ 861374 h 1553375"/>
              <a:gd name="connsiteX4" fmla="*/ 1581944 w 3112550"/>
              <a:gd name="connsiteY4" fmla="*/ 157428 h 1553375"/>
              <a:gd name="connsiteX0" fmla="*/ 1707022 w 3112251"/>
              <a:gd name="connsiteY0" fmla="*/ 0 h 1685293"/>
              <a:gd name="connsiteX1" fmla="*/ 3112251 w 3112251"/>
              <a:gd name="connsiteY1" fmla="*/ 776533 h 1685293"/>
              <a:gd name="connsiteX2" fmla="*/ 1650461 w 3112251"/>
              <a:gd name="connsiteY2" fmla="*/ 1685041 h 1685293"/>
              <a:gd name="connsiteX3" fmla="*/ 135 w 3112251"/>
              <a:gd name="connsiteY3" fmla="*/ 861374 h 1685293"/>
              <a:gd name="connsiteX4" fmla="*/ 1581645 w 3112251"/>
              <a:gd name="connsiteY4" fmla="*/ 157428 h 1685293"/>
              <a:gd name="connsiteX0" fmla="*/ 1527956 w 2933185"/>
              <a:gd name="connsiteY0" fmla="*/ 0 h 1686997"/>
              <a:gd name="connsiteX1" fmla="*/ 2933185 w 2933185"/>
              <a:gd name="connsiteY1" fmla="*/ 776533 h 1686997"/>
              <a:gd name="connsiteX2" fmla="*/ 1471395 w 2933185"/>
              <a:gd name="connsiteY2" fmla="*/ 1685041 h 1686997"/>
              <a:gd name="connsiteX3" fmla="*/ 178 w 2933185"/>
              <a:gd name="connsiteY3" fmla="*/ 993349 h 1686997"/>
              <a:gd name="connsiteX4" fmla="*/ 1402579 w 2933185"/>
              <a:gd name="connsiteY4" fmla="*/ 157428 h 1686997"/>
              <a:gd name="connsiteX0" fmla="*/ 1406931 w 2812160"/>
              <a:gd name="connsiteY0" fmla="*/ 0 h 1685503"/>
              <a:gd name="connsiteX1" fmla="*/ 2812160 w 2812160"/>
              <a:gd name="connsiteY1" fmla="*/ 776533 h 1685503"/>
              <a:gd name="connsiteX2" fmla="*/ 1350370 w 2812160"/>
              <a:gd name="connsiteY2" fmla="*/ 1685041 h 1685503"/>
              <a:gd name="connsiteX3" fmla="*/ 226 w 2812160"/>
              <a:gd name="connsiteY3" fmla="*/ 889416 h 1685503"/>
              <a:gd name="connsiteX4" fmla="*/ 1281554 w 2812160"/>
              <a:gd name="connsiteY4" fmla="*/ 157428 h 1685503"/>
              <a:gd name="connsiteX0" fmla="*/ 1406795 w 2812024"/>
              <a:gd name="connsiteY0" fmla="*/ 0 h 1685663"/>
              <a:gd name="connsiteX1" fmla="*/ 2812024 w 2812024"/>
              <a:gd name="connsiteY1" fmla="*/ 776533 h 1685663"/>
              <a:gd name="connsiteX2" fmla="*/ 1350234 w 2812024"/>
              <a:gd name="connsiteY2" fmla="*/ 1685041 h 1685663"/>
              <a:gd name="connsiteX3" fmla="*/ 90 w 2812024"/>
              <a:gd name="connsiteY3" fmla="*/ 889416 h 1685663"/>
              <a:gd name="connsiteX4" fmla="*/ 1281418 w 2812024"/>
              <a:gd name="connsiteY4" fmla="*/ 157428 h 1685663"/>
              <a:gd name="connsiteX0" fmla="*/ 1406791 w 2812020"/>
              <a:gd name="connsiteY0" fmla="*/ 0 h 1685395"/>
              <a:gd name="connsiteX1" fmla="*/ 2812020 w 2812020"/>
              <a:gd name="connsiteY1" fmla="*/ 776533 h 1685395"/>
              <a:gd name="connsiteX2" fmla="*/ 1350230 w 2812020"/>
              <a:gd name="connsiteY2" fmla="*/ 1685041 h 1685395"/>
              <a:gd name="connsiteX3" fmla="*/ 86 w 2812020"/>
              <a:gd name="connsiteY3" fmla="*/ 889416 h 1685395"/>
              <a:gd name="connsiteX4" fmla="*/ 1281414 w 2812020"/>
              <a:gd name="connsiteY4" fmla="*/ 157428 h 1685395"/>
              <a:gd name="connsiteX0" fmla="*/ 1406978 w 2812207"/>
              <a:gd name="connsiteY0" fmla="*/ 0 h 1508534"/>
              <a:gd name="connsiteX1" fmla="*/ 2812207 w 2812207"/>
              <a:gd name="connsiteY1" fmla="*/ 776533 h 1508534"/>
              <a:gd name="connsiteX2" fmla="*/ 1357541 w 2812207"/>
              <a:gd name="connsiteY2" fmla="*/ 1508181 h 1508534"/>
              <a:gd name="connsiteX3" fmla="*/ 273 w 2812207"/>
              <a:gd name="connsiteY3" fmla="*/ 889416 h 1508534"/>
              <a:gd name="connsiteX4" fmla="*/ 1281601 w 2812207"/>
              <a:gd name="connsiteY4" fmla="*/ 157428 h 1508534"/>
              <a:gd name="connsiteX0" fmla="*/ 1406978 w 2812207"/>
              <a:gd name="connsiteY0" fmla="*/ 0 h 1509510"/>
              <a:gd name="connsiteX1" fmla="*/ 2812207 w 2812207"/>
              <a:gd name="connsiteY1" fmla="*/ 776533 h 1509510"/>
              <a:gd name="connsiteX2" fmla="*/ 1357541 w 2812207"/>
              <a:gd name="connsiteY2" fmla="*/ 1508181 h 1509510"/>
              <a:gd name="connsiteX3" fmla="*/ 273 w 2812207"/>
              <a:gd name="connsiteY3" fmla="*/ 889416 h 1509510"/>
              <a:gd name="connsiteX4" fmla="*/ 1281601 w 2812207"/>
              <a:gd name="connsiteY4" fmla="*/ 157428 h 1509510"/>
              <a:gd name="connsiteX0" fmla="*/ 1409744 w 2814973"/>
              <a:gd name="connsiteY0" fmla="*/ 0 h 1509980"/>
              <a:gd name="connsiteX1" fmla="*/ 2814973 w 2814973"/>
              <a:gd name="connsiteY1" fmla="*/ 776533 h 1509980"/>
              <a:gd name="connsiteX2" fmla="*/ 1360307 w 2814973"/>
              <a:gd name="connsiteY2" fmla="*/ 1508181 h 1509980"/>
              <a:gd name="connsiteX3" fmla="*/ 3039 w 2814973"/>
              <a:gd name="connsiteY3" fmla="*/ 889416 h 1509980"/>
              <a:gd name="connsiteX4" fmla="*/ 1284367 w 2814973"/>
              <a:gd name="connsiteY4" fmla="*/ 157428 h 1509980"/>
              <a:gd name="connsiteX0" fmla="*/ 1150776 w 2814973"/>
              <a:gd name="connsiteY0" fmla="*/ 0 h 1596638"/>
              <a:gd name="connsiteX1" fmla="*/ 2814973 w 2814973"/>
              <a:gd name="connsiteY1" fmla="*/ 863191 h 1596638"/>
              <a:gd name="connsiteX2" fmla="*/ 1360307 w 2814973"/>
              <a:gd name="connsiteY2" fmla="*/ 1594839 h 1596638"/>
              <a:gd name="connsiteX3" fmla="*/ 3039 w 2814973"/>
              <a:gd name="connsiteY3" fmla="*/ 976074 h 1596638"/>
              <a:gd name="connsiteX4" fmla="*/ 1284367 w 2814973"/>
              <a:gd name="connsiteY4" fmla="*/ 244086 h 1596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4973" h="1596638">
                <a:moveTo>
                  <a:pt x="1150776" y="0"/>
                </a:moveTo>
                <a:cubicBezTo>
                  <a:pt x="1926863" y="0"/>
                  <a:pt x="2814973" y="434324"/>
                  <a:pt x="2814973" y="863191"/>
                </a:cubicBezTo>
                <a:cubicBezTo>
                  <a:pt x="2814973" y="1292058"/>
                  <a:pt x="2294310" y="1566825"/>
                  <a:pt x="1360307" y="1594839"/>
                </a:cubicBezTo>
                <a:cubicBezTo>
                  <a:pt x="426304" y="1622853"/>
                  <a:pt x="48173" y="1319671"/>
                  <a:pt x="3039" y="976074"/>
                </a:cubicBezTo>
                <a:cubicBezTo>
                  <a:pt x="-42095" y="632477"/>
                  <a:pt x="416840" y="152646"/>
                  <a:pt x="1284367" y="244086"/>
                </a:cubicBezTo>
              </a:path>
            </a:pathLst>
          </a:custGeom>
          <a:noFill/>
          <a:ln w="69850" cap="rnd">
            <a:gradFill flip="none" rotWithShape="1">
              <a:gsLst>
                <a:gs pos="0">
                  <a:schemeClr val="bg1">
                    <a:alpha val="75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2700000" scaled="1"/>
              <a:tileRect/>
            </a:gra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16487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9657">
        <p15:prstTrans prst="drape"/>
      </p:transition>
    </mc:Choice>
    <mc:Fallback xmlns="">
      <p:transition spd="slow" advTm="9657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2A7D7B1-1F3B-42AF-A240-1FEE1CB00AE5}"/>
              </a:ext>
            </a:extLst>
          </p:cNvPr>
          <p:cNvSpPr txBox="1"/>
          <p:nvPr/>
        </p:nvSpPr>
        <p:spPr>
          <a:xfrm>
            <a:off x="4728478" y="3117224"/>
            <a:ext cx="263695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Kristen ITC" panose="03050502040202030202" pitchFamily="66" charset="0"/>
              </a:rPr>
              <a:t>Design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CDF6FB5-38BA-49E7-968C-D85380375458}"/>
              </a:ext>
            </a:extLst>
          </p:cNvPr>
          <p:cNvSpPr/>
          <p:nvPr/>
        </p:nvSpPr>
        <p:spPr>
          <a:xfrm rot="21285438">
            <a:off x="4461322" y="2704403"/>
            <a:ext cx="3171265" cy="1449192"/>
          </a:xfrm>
          <a:custGeom>
            <a:avLst/>
            <a:gdLst>
              <a:gd name="connsiteX0" fmla="*/ 0 w 2810458"/>
              <a:gd name="connsiteY0" fmla="*/ 776533 h 1553066"/>
              <a:gd name="connsiteX1" fmla="*/ 1405229 w 2810458"/>
              <a:gd name="connsiteY1" fmla="*/ 0 h 1553066"/>
              <a:gd name="connsiteX2" fmla="*/ 2810458 w 2810458"/>
              <a:gd name="connsiteY2" fmla="*/ 776533 h 1553066"/>
              <a:gd name="connsiteX3" fmla="*/ 1405229 w 2810458"/>
              <a:gd name="connsiteY3" fmla="*/ 1553066 h 1553066"/>
              <a:gd name="connsiteX4" fmla="*/ 0 w 2810458"/>
              <a:gd name="connsiteY4" fmla="*/ 776533 h 1553066"/>
              <a:gd name="connsiteX0" fmla="*/ 1405229 w 2810458"/>
              <a:gd name="connsiteY0" fmla="*/ 0 h 1553066"/>
              <a:gd name="connsiteX1" fmla="*/ 2810458 w 2810458"/>
              <a:gd name="connsiteY1" fmla="*/ 776533 h 1553066"/>
              <a:gd name="connsiteX2" fmla="*/ 1405229 w 2810458"/>
              <a:gd name="connsiteY2" fmla="*/ 1553066 h 1553066"/>
              <a:gd name="connsiteX3" fmla="*/ 0 w 2810458"/>
              <a:gd name="connsiteY3" fmla="*/ 776533 h 1553066"/>
              <a:gd name="connsiteX4" fmla="*/ 1496669 w 2810458"/>
              <a:gd name="connsiteY4" fmla="*/ 91440 h 1553066"/>
              <a:gd name="connsiteX0" fmla="*/ 1405950 w 2811179"/>
              <a:gd name="connsiteY0" fmla="*/ 0 h 1553066"/>
              <a:gd name="connsiteX1" fmla="*/ 2811179 w 2811179"/>
              <a:gd name="connsiteY1" fmla="*/ 776533 h 1553066"/>
              <a:gd name="connsiteX2" fmla="*/ 1405950 w 2811179"/>
              <a:gd name="connsiteY2" fmla="*/ 1553066 h 1553066"/>
              <a:gd name="connsiteX3" fmla="*/ 721 w 2811179"/>
              <a:gd name="connsiteY3" fmla="*/ 776533 h 1553066"/>
              <a:gd name="connsiteX4" fmla="*/ 1280573 w 2811179"/>
              <a:gd name="connsiteY4" fmla="*/ 157428 h 1553066"/>
              <a:gd name="connsiteX0" fmla="*/ 1707321 w 3112550"/>
              <a:gd name="connsiteY0" fmla="*/ 0 h 1553375"/>
              <a:gd name="connsiteX1" fmla="*/ 3112550 w 3112550"/>
              <a:gd name="connsiteY1" fmla="*/ 776533 h 1553375"/>
              <a:gd name="connsiteX2" fmla="*/ 1707321 w 3112550"/>
              <a:gd name="connsiteY2" fmla="*/ 1553066 h 1553375"/>
              <a:gd name="connsiteX3" fmla="*/ 434 w 3112550"/>
              <a:gd name="connsiteY3" fmla="*/ 861374 h 1553375"/>
              <a:gd name="connsiteX4" fmla="*/ 1581944 w 3112550"/>
              <a:gd name="connsiteY4" fmla="*/ 157428 h 1553375"/>
              <a:gd name="connsiteX0" fmla="*/ 1707022 w 3112251"/>
              <a:gd name="connsiteY0" fmla="*/ 0 h 1685293"/>
              <a:gd name="connsiteX1" fmla="*/ 3112251 w 3112251"/>
              <a:gd name="connsiteY1" fmla="*/ 776533 h 1685293"/>
              <a:gd name="connsiteX2" fmla="*/ 1650461 w 3112251"/>
              <a:gd name="connsiteY2" fmla="*/ 1685041 h 1685293"/>
              <a:gd name="connsiteX3" fmla="*/ 135 w 3112251"/>
              <a:gd name="connsiteY3" fmla="*/ 861374 h 1685293"/>
              <a:gd name="connsiteX4" fmla="*/ 1581645 w 3112251"/>
              <a:gd name="connsiteY4" fmla="*/ 157428 h 1685293"/>
              <a:gd name="connsiteX0" fmla="*/ 1527956 w 2933185"/>
              <a:gd name="connsiteY0" fmla="*/ 0 h 1686997"/>
              <a:gd name="connsiteX1" fmla="*/ 2933185 w 2933185"/>
              <a:gd name="connsiteY1" fmla="*/ 776533 h 1686997"/>
              <a:gd name="connsiteX2" fmla="*/ 1471395 w 2933185"/>
              <a:gd name="connsiteY2" fmla="*/ 1685041 h 1686997"/>
              <a:gd name="connsiteX3" fmla="*/ 178 w 2933185"/>
              <a:gd name="connsiteY3" fmla="*/ 993349 h 1686997"/>
              <a:gd name="connsiteX4" fmla="*/ 1402579 w 2933185"/>
              <a:gd name="connsiteY4" fmla="*/ 157428 h 1686997"/>
              <a:gd name="connsiteX0" fmla="*/ 1406931 w 2812160"/>
              <a:gd name="connsiteY0" fmla="*/ 0 h 1685503"/>
              <a:gd name="connsiteX1" fmla="*/ 2812160 w 2812160"/>
              <a:gd name="connsiteY1" fmla="*/ 776533 h 1685503"/>
              <a:gd name="connsiteX2" fmla="*/ 1350370 w 2812160"/>
              <a:gd name="connsiteY2" fmla="*/ 1685041 h 1685503"/>
              <a:gd name="connsiteX3" fmla="*/ 226 w 2812160"/>
              <a:gd name="connsiteY3" fmla="*/ 889416 h 1685503"/>
              <a:gd name="connsiteX4" fmla="*/ 1281554 w 2812160"/>
              <a:gd name="connsiteY4" fmla="*/ 157428 h 1685503"/>
              <a:gd name="connsiteX0" fmla="*/ 1406795 w 2812024"/>
              <a:gd name="connsiteY0" fmla="*/ 0 h 1685663"/>
              <a:gd name="connsiteX1" fmla="*/ 2812024 w 2812024"/>
              <a:gd name="connsiteY1" fmla="*/ 776533 h 1685663"/>
              <a:gd name="connsiteX2" fmla="*/ 1350234 w 2812024"/>
              <a:gd name="connsiteY2" fmla="*/ 1685041 h 1685663"/>
              <a:gd name="connsiteX3" fmla="*/ 90 w 2812024"/>
              <a:gd name="connsiteY3" fmla="*/ 889416 h 1685663"/>
              <a:gd name="connsiteX4" fmla="*/ 1281418 w 2812024"/>
              <a:gd name="connsiteY4" fmla="*/ 157428 h 1685663"/>
              <a:gd name="connsiteX0" fmla="*/ 1406791 w 2812020"/>
              <a:gd name="connsiteY0" fmla="*/ 0 h 1685395"/>
              <a:gd name="connsiteX1" fmla="*/ 2812020 w 2812020"/>
              <a:gd name="connsiteY1" fmla="*/ 776533 h 1685395"/>
              <a:gd name="connsiteX2" fmla="*/ 1350230 w 2812020"/>
              <a:gd name="connsiteY2" fmla="*/ 1685041 h 1685395"/>
              <a:gd name="connsiteX3" fmla="*/ 86 w 2812020"/>
              <a:gd name="connsiteY3" fmla="*/ 889416 h 1685395"/>
              <a:gd name="connsiteX4" fmla="*/ 1281414 w 2812020"/>
              <a:gd name="connsiteY4" fmla="*/ 157428 h 1685395"/>
              <a:gd name="connsiteX0" fmla="*/ 1406978 w 2812207"/>
              <a:gd name="connsiteY0" fmla="*/ 0 h 1508534"/>
              <a:gd name="connsiteX1" fmla="*/ 2812207 w 2812207"/>
              <a:gd name="connsiteY1" fmla="*/ 776533 h 1508534"/>
              <a:gd name="connsiteX2" fmla="*/ 1357541 w 2812207"/>
              <a:gd name="connsiteY2" fmla="*/ 1508181 h 1508534"/>
              <a:gd name="connsiteX3" fmla="*/ 273 w 2812207"/>
              <a:gd name="connsiteY3" fmla="*/ 889416 h 1508534"/>
              <a:gd name="connsiteX4" fmla="*/ 1281601 w 2812207"/>
              <a:gd name="connsiteY4" fmla="*/ 157428 h 1508534"/>
              <a:gd name="connsiteX0" fmla="*/ 1406978 w 2812207"/>
              <a:gd name="connsiteY0" fmla="*/ 0 h 1509510"/>
              <a:gd name="connsiteX1" fmla="*/ 2812207 w 2812207"/>
              <a:gd name="connsiteY1" fmla="*/ 776533 h 1509510"/>
              <a:gd name="connsiteX2" fmla="*/ 1357541 w 2812207"/>
              <a:gd name="connsiteY2" fmla="*/ 1508181 h 1509510"/>
              <a:gd name="connsiteX3" fmla="*/ 273 w 2812207"/>
              <a:gd name="connsiteY3" fmla="*/ 889416 h 1509510"/>
              <a:gd name="connsiteX4" fmla="*/ 1281601 w 2812207"/>
              <a:gd name="connsiteY4" fmla="*/ 157428 h 1509510"/>
              <a:gd name="connsiteX0" fmla="*/ 1409744 w 2814973"/>
              <a:gd name="connsiteY0" fmla="*/ 0 h 1509980"/>
              <a:gd name="connsiteX1" fmla="*/ 2814973 w 2814973"/>
              <a:gd name="connsiteY1" fmla="*/ 776533 h 1509980"/>
              <a:gd name="connsiteX2" fmla="*/ 1360307 w 2814973"/>
              <a:gd name="connsiteY2" fmla="*/ 1508181 h 1509980"/>
              <a:gd name="connsiteX3" fmla="*/ 3039 w 2814973"/>
              <a:gd name="connsiteY3" fmla="*/ 889416 h 1509980"/>
              <a:gd name="connsiteX4" fmla="*/ 1284367 w 2814973"/>
              <a:gd name="connsiteY4" fmla="*/ 157428 h 1509980"/>
              <a:gd name="connsiteX0" fmla="*/ 1150776 w 2814973"/>
              <a:gd name="connsiteY0" fmla="*/ 0 h 1596638"/>
              <a:gd name="connsiteX1" fmla="*/ 2814973 w 2814973"/>
              <a:gd name="connsiteY1" fmla="*/ 863191 h 1596638"/>
              <a:gd name="connsiteX2" fmla="*/ 1360307 w 2814973"/>
              <a:gd name="connsiteY2" fmla="*/ 1594839 h 1596638"/>
              <a:gd name="connsiteX3" fmla="*/ 3039 w 2814973"/>
              <a:gd name="connsiteY3" fmla="*/ 976074 h 1596638"/>
              <a:gd name="connsiteX4" fmla="*/ 1284367 w 2814973"/>
              <a:gd name="connsiteY4" fmla="*/ 244086 h 1596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4973" h="1596638">
                <a:moveTo>
                  <a:pt x="1150776" y="0"/>
                </a:moveTo>
                <a:cubicBezTo>
                  <a:pt x="1926863" y="0"/>
                  <a:pt x="2814973" y="434324"/>
                  <a:pt x="2814973" y="863191"/>
                </a:cubicBezTo>
                <a:cubicBezTo>
                  <a:pt x="2814973" y="1292058"/>
                  <a:pt x="2294310" y="1566825"/>
                  <a:pt x="1360307" y="1594839"/>
                </a:cubicBezTo>
                <a:cubicBezTo>
                  <a:pt x="426304" y="1622853"/>
                  <a:pt x="48173" y="1319671"/>
                  <a:pt x="3039" y="976074"/>
                </a:cubicBezTo>
                <a:cubicBezTo>
                  <a:pt x="-42095" y="632477"/>
                  <a:pt x="416840" y="152646"/>
                  <a:pt x="1284367" y="244086"/>
                </a:cubicBezTo>
              </a:path>
            </a:pathLst>
          </a:custGeom>
          <a:noFill/>
          <a:ln w="69850" cap="rnd">
            <a:gradFill flip="none" rotWithShape="1">
              <a:gsLst>
                <a:gs pos="0">
                  <a:schemeClr val="bg1">
                    <a:alpha val="75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2700000" scaled="1"/>
              <a:tileRect/>
            </a:gra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F3A26CB-18B6-48CC-816A-D7D9BEC43CE7}"/>
              </a:ext>
            </a:extLst>
          </p:cNvPr>
          <p:cNvSpPr txBox="1"/>
          <p:nvPr/>
        </p:nvSpPr>
        <p:spPr>
          <a:xfrm>
            <a:off x="6302567" y="1131046"/>
            <a:ext cx="26369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maturity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BB85816-83A3-4AA0-95BC-5082511C6B66}"/>
              </a:ext>
            </a:extLst>
          </p:cNvPr>
          <p:cNvCxnSpPr>
            <a:cxnSpLocks/>
          </p:cNvCxnSpPr>
          <p:nvPr/>
        </p:nvCxnSpPr>
        <p:spPr>
          <a:xfrm flipV="1">
            <a:off x="6709025" y="1715821"/>
            <a:ext cx="656407" cy="846726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754B687B-FD26-485F-995A-CE06EF7D103E}"/>
              </a:ext>
            </a:extLst>
          </p:cNvPr>
          <p:cNvSpPr txBox="1"/>
          <p:nvPr/>
        </p:nvSpPr>
        <p:spPr>
          <a:xfrm>
            <a:off x="2907366" y="1131046"/>
            <a:ext cx="26369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API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CC0E369-7E13-4436-AF2E-115893D2B980}"/>
              </a:ext>
            </a:extLst>
          </p:cNvPr>
          <p:cNvCxnSpPr>
            <a:cxnSpLocks/>
          </p:cNvCxnSpPr>
          <p:nvPr/>
        </p:nvCxnSpPr>
        <p:spPr>
          <a:xfrm flipH="1" flipV="1">
            <a:off x="4401746" y="1715821"/>
            <a:ext cx="733190" cy="992617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05F3E4AF-1C47-485F-974B-806F74076B29}"/>
              </a:ext>
            </a:extLst>
          </p:cNvPr>
          <p:cNvSpPr txBox="1"/>
          <p:nvPr/>
        </p:nvSpPr>
        <p:spPr>
          <a:xfrm>
            <a:off x="7692164" y="4791800"/>
            <a:ext cx="26369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feature</a:t>
            </a:r>
          </a:p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richness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6C6B5EF-DA3B-4658-A928-D5D4B89937C1}"/>
              </a:ext>
            </a:extLst>
          </p:cNvPr>
          <p:cNvCxnSpPr>
            <a:cxnSpLocks/>
          </p:cNvCxnSpPr>
          <p:nvPr/>
        </p:nvCxnSpPr>
        <p:spPr>
          <a:xfrm flipH="1" flipV="1">
            <a:off x="7037228" y="4191856"/>
            <a:ext cx="1110180" cy="658273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F57651B2-7D54-4F66-811B-E99FA78A1F6B}"/>
              </a:ext>
            </a:extLst>
          </p:cNvPr>
          <p:cNvSpPr txBox="1"/>
          <p:nvPr/>
        </p:nvSpPr>
        <p:spPr>
          <a:xfrm>
            <a:off x="4073542" y="5341099"/>
            <a:ext cx="273822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interfacing</a:t>
            </a:r>
          </a:p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(replaceable)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4345C6E-6572-445B-8BF3-E244C2207E72}"/>
              </a:ext>
            </a:extLst>
          </p:cNvPr>
          <p:cNvCxnSpPr>
            <a:cxnSpLocks/>
          </p:cNvCxnSpPr>
          <p:nvPr/>
        </p:nvCxnSpPr>
        <p:spPr>
          <a:xfrm flipV="1">
            <a:off x="5544320" y="4348482"/>
            <a:ext cx="188660" cy="939587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5B65288E-182C-4BA3-85C2-85326E21CE04}"/>
              </a:ext>
            </a:extLst>
          </p:cNvPr>
          <p:cNvSpPr txBox="1"/>
          <p:nvPr/>
        </p:nvSpPr>
        <p:spPr>
          <a:xfrm>
            <a:off x="270077" y="3653247"/>
            <a:ext cx="27382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simplicity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75494AA-A0F8-45BE-B779-F8DF356C6F44}"/>
              </a:ext>
            </a:extLst>
          </p:cNvPr>
          <p:cNvCxnSpPr>
            <a:cxnSpLocks/>
          </p:cNvCxnSpPr>
          <p:nvPr/>
        </p:nvCxnSpPr>
        <p:spPr>
          <a:xfrm flipV="1">
            <a:off x="2703303" y="3653247"/>
            <a:ext cx="1370239" cy="233418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223062217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27699">
        <p15:prstTrans prst="drape"/>
      </p:transition>
    </mc:Choice>
    <mc:Fallback xmlns="">
      <p:transition spd="slow" advTm="2769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25 0.29259 L 6.25E-7 -4.07407E-6 " pathEditMode="relative" rAng="0" ptsTypes="AA">
                                      <p:cBhvr>
                                        <p:cTn id="1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36" y="-14745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3503 0.30486 L -4.375E-6 2.59259E-6 " pathEditMode="relative" rAng="0" ptsTypes="AA">
                                      <p:cBhvr>
                                        <p:cTn id="2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758" y="-15255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3528 -0.23981 L -3.75E-6 2.96296E-6 " pathEditMode="relative" rAng="0" ptsTypes="AA">
                                      <p:cBhvr>
                                        <p:cTn id="3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797" y="11852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22" presetClass="entr" presetSubtype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646 -0.35718 L -4.16667E-6 4.07407E-6 " pathEditMode="relative" rAng="0" ptsTypes="AA">
                                      <p:cBhvr>
                                        <p:cTn id="47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23" y="17847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22" presetClass="entr" presetSubtype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4675 -0.05694 L 5E-6 -1.48148E-6 " pathEditMode="relative" rAng="0" ptsTypes="AA">
                                      <p:cBhvr>
                                        <p:cTn id="5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344" y="2847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22" presetClass="entr" presetSubtype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  <p:bldP spid="24" grpId="0"/>
      <p:bldP spid="24" grpId="1"/>
      <p:bldP spid="28" grpId="0"/>
      <p:bldP spid="28" grpId="1"/>
      <p:bldP spid="37" grpId="0"/>
      <p:bldP spid="37" grpId="1"/>
      <p:bldP spid="43" grpId="0"/>
      <p:bldP spid="43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2A7D7B1-1F3B-42AF-A240-1FEE1CB00AE5}"/>
              </a:ext>
            </a:extLst>
          </p:cNvPr>
          <p:cNvSpPr txBox="1"/>
          <p:nvPr/>
        </p:nvSpPr>
        <p:spPr>
          <a:xfrm>
            <a:off x="4728477" y="2848901"/>
            <a:ext cx="263695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Kristen ITC" panose="03050502040202030202" pitchFamily="66" charset="0"/>
              </a:rPr>
              <a:t>Learning</a:t>
            </a:r>
          </a:p>
          <a:p>
            <a:pPr algn="ctr"/>
            <a:r>
              <a:rPr lang="en-US" sz="4400" dirty="0">
                <a:solidFill>
                  <a:schemeClr val="bg1"/>
                </a:solidFill>
                <a:latin typeface="Kristen ITC" panose="03050502040202030202" pitchFamily="66" charset="0"/>
              </a:rPr>
              <a:t>Curve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CDF6FB5-38BA-49E7-968C-D85380375458}"/>
              </a:ext>
            </a:extLst>
          </p:cNvPr>
          <p:cNvSpPr/>
          <p:nvPr/>
        </p:nvSpPr>
        <p:spPr>
          <a:xfrm rot="21285438">
            <a:off x="4093563" y="2512196"/>
            <a:ext cx="3859553" cy="1730012"/>
          </a:xfrm>
          <a:custGeom>
            <a:avLst/>
            <a:gdLst>
              <a:gd name="connsiteX0" fmla="*/ 0 w 2810458"/>
              <a:gd name="connsiteY0" fmla="*/ 776533 h 1553066"/>
              <a:gd name="connsiteX1" fmla="*/ 1405229 w 2810458"/>
              <a:gd name="connsiteY1" fmla="*/ 0 h 1553066"/>
              <a:gd name="connsiteX2" fmla="*/ 2810458 w 2810458"/>
              <a:gd name="connsiteY2" fmla="*/ 776533 h 1553066"/>
              <a:gd name="connsiteX3" fmla="*/ 1405229 w 2810458"/>
              <a:gd name="connsiteY3" fmla="*/ 1553066 h 1553066"/>
              <a:gd name="connsiteX4" fmla="*/ 0 w 2810458"/>
              <a:gd name="connsiteY4" fmla="*/ 776533 h 1553066"/>
              <a:gd name="connsiteX0" fmla="*/ 1405229 w 2810458"/>
              <a:gd name="connsiteY0" fmla="*/ 0 h 1553066"/>
              <a:gd name="connsiteX1" fmla="*/ 2810458 w 2810458"/>
              <a:gd name="connsiteY1" fmla="*/ 776533 h 1553066"/>
              <a:gd name="connsiteX2" fmla="*/ 1405229 w 2810458"/>
              <a:gd name="connsiteY2" fmla="*/ 1553066 h 1553066"/>
              <a:gd name="connsiteX3" fmla="*/ 0 w 2810458"/>
              <a:gd name="connsiteY3" fmla="*/ 776533 h 1553066"/>
              <a:gd name="connsiteX4" fmla="*/ 1496669 w 2810458"/>
              <a:gd name="connsiteY4" fmla="*/ 91440 h 1553066"/>
              <a:gd name="connsiteX0" fmla="*/ 1405950 w 2811179"/>
              <a:gd name="connsiteY0" fmla="*/ 0 h 1553066"/>
              <a:gd name="connsiteX1" fmla="*/ 2811179 w 2811179"/>
              <a:gd name="connsiteY1" fmla="*/ 776533 h 1553066"/>
              <a:gd name="connsiteX2" fmla="*/ 1405950 w 2811179"/>
              <a:gd name="connsiteY2" fmla="*/ 1553066 h 1553066"/>
              <a:gd name="connsiteX3" fmla="*/ 721 w 2811179"/>
              <a:gd name="connsiteY3" fmla="*/ 776533 h 1553066"/>
              <a:gd name="connsiteX4" fmla="*/ 1280573 w 2811179"/>
              <a:gd name="connsiteY4" fmla="*/ 157428 h 1553066"/>
              <a:gd name="connsiteX0" fmla="*/ 1707321 w 3112550"/>
              <a:gd name="connsiteY0" fmla="*/ 0 h 1553375"/>
              <a:gd name="connsiteX1" fmla="*/ 3112550 w 3112550"/>
              <a:gd name="connsiteY1" fmla="*/ 776533 h 1553375"/>
              <a:gd name="connsiteX2" fmla="*/ 1707321 w 3112550"/>
              <a:gd name="connsiteY2" fmla="*/ 1553066 h 1553375"/>
              <a:gd name="connsiteX3" fmla="*/ 434 w 3112550"/>
              <a:gd name="connsiteY3" fmla="*/ 861374 h 1553375"/>
              <a:gd name="connsiteX4" fmla="*/ 1581944 w 3112550"/>
              <a:gd name="connsiteY4" fmla="*/ 157428 h 1553375"/>
              <a:gd name="connsiteX0" fmla="*/ 1707022 w 3112251"/>
              <a:gd name="connsiteY0" fmla="*/ 0 h 1685293"/>
              <a:gd name="connsiteX1" fmla="*/ 3112251 w 3112251"/>
              <a:gd name="connsiteY1" fmla="*/ 776533 h 1685293"/>
              <a:gd name="connsiteX2" fmla="*/ 1650461 w 3112251"/>
              <a:gd name="connsiteY2" fmla="*/ 1685041 h 1685293"/>
              <a:gd name="connsiteX3" fmla="*/ 135 w 3112251"/>
              <a:gd name="connsiteY3" fmla="*/ 861374 h 1685293"/>
              <a:gd name="connsiteX4" fmla="*/ 1581645 w 3112251"/>
              <a:gd name="connsiteY4" fmla="*/ 157428 h 1685293"/>
              <a:gd name="connsiteX0" fmla="*/ 1527956 w 2933185"/>
              <a:gd name="connsiteY0" fmla="*/ 0 h 1686997"/>
              <a:gd name="connsiteX1" fmla="*/ 2933185 w 2933185"/>
              <a:gd name="connsiteY1" fmla="*/ 776533 h 1686997"/>
              <a:gd name="connsiteX2" fmla="*/ 1471395 w 2933185"/>
              <a:gd name="connsiteY2" fmla="*/ 1685041 h 1686997"/>
              <a:gd name="connsiteX3" fmla="*/ 178 w 2933185"/>
              <a:gd name="connsiteY3" fmla="*/ 993349 h 1686997"/>
              <a:gd name="connsiteX4" fmla="*/ 1402579 w 2933185"/>
              <a:gd name="connsiteY4" fmla="*/ 157428 h 1686997"/>
              <a:gd name="connsiteX0" fmla="*/ 1406931 w 2812160"/>
              <a:gd name="connsiteY0" fmla="*/ 0 h 1685503"/>
              <a:gd name="connsiteX1" fmla="*/ 2812160 w 2812160"/>
              <a:gd name="connsiteY1" fmla="*/ 776533 h 1685503"/>
              <a:gd name="connsiteX2" fmla="*/ 1350370 w 2812160"/>
              <a:gd name="connsiteY2" fmla="*/ 1685041 h 1685503"/>
              <a:gd name="connsiteX3" fmla="*/ 226 w 2812160"/>
              <a:gd name="connsiteY3" fmla="*/ 889416 h 1685503"/>
              <a:gd name="connsiteX4" fmla="*/ 1281554 w 2812160"/>
              <a:gd name="connsiteY4" fmla="*/ 157428 h 1685503"/>
              <a:gd name="connsiteX0" fmla="*/ 1406795 w 2812024"/>
              <a:gd name="connsiteY0" fmla="*/ 0 h 1685663"/>
              <a:gd name="connsiteX1" fmla="*/ 2812024 w 2812024"/>
              <a:gd name="connsiteY1" fmla="*/ 776533 h 1685663"/>
              <a:gd name="connsiteX2" fmla="*/ 1350234 w 2812024"/>
              <a:gd name="connsiteY2" fmla="*/ 1685041 h 1685663"/>
              <a:gd name="connsiteX3" fmla="*/ 90 w 2812024"/>
              <a:gd name="connsiteY3" fmla="*/ 889416 h 1685663"/>
              <a:gd name="connsiteX4" fmla="*/ 1281418 w 2812024"/>
              <a:gd name="connsiteY4" fmla="*/ 157428 h 1685663"/>
              <a:gd name="connsiteX0" fmla="*/ 1406791 w 2812020"/>
              <a:gd name="connsiteY0" fmla="*/ 0 h 1685395"/>
              <a:gd name="connsiteX1" fmla="*/ 2812020 w 2812020"/>
              <a:gd name="connsiteY1" fmla="*/ 776533 h 1685395"/>
              <a:gd name="connsiteX2" fmla="*/ 1350230 w 2812020"/>
              <a:gd name="connsiteY2" fmla="*/ 1685041 h 1685395"/>
              <a:gd name="connsiteX3" fmla="*/ 86 w 2812020"/>
              <a:gd name="connsiteY3" fmla="*/ 889416 h 1685395"/>
              <a:gd name="connsiteX4" fmla="*/ 1281414 w 2812020"/>
              <a:gd name="connsiteY4" fmla="*/ 157428 h 1685395"/>
              <a:gd name="connsiteX0" fmla="*/ 1406978 w 2812207"/>
              <a:gd name="connsiteY0" fmla="*/ 0 h 1508534"/>
              <a:gd name="connsiteX1" fmla="*/ 2812207 w 2812207"/>
              <a:gd name="connsiteY1" fmla="*/ 776533 h 1508534"/>
              <a:gd name="connsiteX2" fmla="*/ 1357541 w 2812207"/>
              <a:gd name="connsiteY2" fmla="*/ 1508181 h 1508534"/>
              <a:gd name="connsiteX3" fmla="*/ 273 w 2812207"/>
              <a:gd name="connsiteY3" fmla="*/ 889416 h 1508534"/>
              <a:gd name="connsiteX4" fmla="*/ 1281601 w 2812207"/>
              <a:gd name="connsiteY4" fmla="*/ 157428 h 1508534"/>
              <a:gd name="connsiteX0" fmla="*/ 1406978 w 2812207"/>
              <a:gd name="connsiteY0" fmla="*/ 0 h 1509510"/>
              <a:gd name="connsiteX1" fmla="*/ 2812207 w 2812207"/>
              <a:gd name="connsiteY1" fmla="*/ 776533 h 1509510"/>
              <a:gd name="connsiteX2" fmla="*/ 1357541 w 2812207"/>
              <a:gd name="connsiteY2" fmla="*/ 1508181 h 1509510"/>
              <a:gd name="connsiteX3" fmla="*/ 273 w 2812207"/>
              <a:gd name="connsiteY3" fmla="*/ 889416 h 1509510"/>
              <a:gd name="connsiteX4" fmla="*/ 1281601 w 2812207"/>
              <a:gd name="connsiteY4" fmla="*/ 157428 h 1509510"/>
              <a:gd name="connsiteX0" fmla="*/ 1409744 w 2814973"/>
              <a:gd name="connsiteY0" fmla="*/ 0 h 1509980"/>
              <a:gd name="connsiteX1" fmla="*/ 2814973 w 2814973"/>
              <a:gd name="connsiteY1" fmla="*/ 776533 h 1509980"/>
              <a:gd name="connsiteX2" fmla="*/ 1360307 w 2814973"/>
              <a:gd name="connsiteY2" fmla="*/ 1508181 h 1509980"/>
              <a:gd name="connsiteX3" fmla="*/ 3039 w 2814973"/>
              <a:gd name="connsiteY3" fmla="*/ 889416 h 1509980"/>
              <a:gd name="connsiteX4" fmla="*/ 1284367 w 2814973"/>
              <a:gd name="connsiteY4" fmla="*/ 157428 h 1509980"/>
              <a:gd name="connsiteX0" fmla="*/ 1150776 w 2814973"/>
              <a:gd name="connsiteY0" fmla="*/ 0 h 1596638"/>
              <a:gd name="connsiteX1" fmla="*/ 2814973 w 2814973"/>
              <a:gd name="connsiteY1" fmla="*/ 863191 h 1596638"/>
              <a:gd name="connsiteX2" fmla="*/ 1360307 w 2814973"/>
              <a:gd name="connsiteY2" fmla="*/ 1594839 h 1596638"/>
              <a:gd name="connsiteX3" fmla="*/ 3039 w 2814973"/>
              <a:gd name="connsiteY3" fmla="*/ 976074 h 1596638"/>
              <a:gd name="connsiteX4" fmla="*/ 1284367 w 2814973"/>
              <a:gd name="connsiteY4" fmla="*/ 244086 h 1596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4973" h="1596638">
                <a:moveTo>
                  <a:pt x="1150776" y="0"/>
                </a:moveTo>
                <a:cubicBezTo>
                  <a:pt x="1926863" y="0"/>
                  <a:pt x="2814973" y="434324"/>
                  <a:pt x="2814973" y="863191"/>
                </a:cubicBezTo>
                <a:cubicBezTo>
                  <a:pt x="2814973" y="1292058"/>
                  <a:pt x="2294310" y="1566825"/>
                  <a:pt x="1360307" y="1594839"/>
                </a:cubicBezTo>
                <a:cubicBezTo>
                  <a:pt x="426304" y="1622853"/>
                  <a:pt x="48173" y="1319671"/>
                  <a:pt x="3039" y="976074"/>
                </a:cubicBezTo>
                <a:cubicBezTo>
                  <a:pt x="-42095" y="632477"/>
                  <a:pt x="416840" y="152646"/>
                  <a:pt x="1284367" y="244086"/>
                </a:cubicBezTo>
              </a:path>
            </a:pathLst>
          </a:custGeom>
          <a:noFill/>
          <a:ln w="69850" cap="rnd">
            <a:gradFill flip="none" rotWithShape="1">
              <a:gsLst>
                <a:gs pos="0">
                  <a:schemeClr val="bg1">
                    <a:alpha val="75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2700000" scaled="1"/>
              <a:tileRect/>
            </a:gra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F3A26CB-18B6-48CC-816A-D7D9BEC43CE7}"/>
              </a:ext>
            </a:extLst>
          </p:cNvPr>
          <p:cNvSpPr txBox="1"/>
          <p:nvPr/>
        </p:nvSpPr>
        <p:spPr>
          <a:xfrm>
            <a:off x="7528050" y="744276"/>
            <a:ext cx="26369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quality</a:t>
            </a:r>
          </a:p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docs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BB85816-83A3-4AA0-95BC-5082511C6B66}"/>
              </a:ext>
            </a:extLst>
          </p:cNvPr>
          <p:cNvCxnSpPr>
            <a:cxnSpLocks/>
          </p:cNvCxnSpPr>
          <p:nvPr/>
        </p:nvCxnSpPr>
        <p:spPr>
          <a:xfrm flipV="1">
            <a:off x="7244165" y="1821494"/>
            <a:ext cx="1060849" cy="715577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754B687B-FD26-485F-995A-CE06EF7D103E}"/>
              </a:ext>
            </a:extLst>
          </p:cNvPr>
          <p:cNvSpPr txBox="1"/>
          <p:nvPr/>
        </p:nvSpPr>
        <p:spPr>
          <a:xfrm>
            <a:off x="2907366" y="1131046"/>
            <a:ext cx="26369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usability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CC0E369-7E13-4436-AF2E-115893D2B980}"/>
              </a:ext>
            </a:extLst>
          </p:cNvPr>
          <p:cNvCxnSpPr>
            <a:cxnSpLocks/>
          </p:cNvCxnSpPr>
          <p:nvPr/>
        </p:nvCxnSpPr>
        <p:spPr>
          <a:xfrm flipH="1" flipV="1">
            <a:off x="4401746" y="1715821"/>
            <a:ext cx="733190" cy="992617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05F3E4AF-1C47-485F-974B-806F74076B29}"/>
              </a:ext>
            </a:extLst>
          </p:cNvPr>
          <p:cNvSpPr txBox="1"/>
          <p:nvPr/>
        </p:nvSpPr>
        <p:spPr>
          <a:xfrm>
            <a:off x="1385642" y="5038583"/>
            <a:ext cx="26369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fast feedback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6C6B5EF-DA3B-4658-A928-D5D4B89937C1}"/>
              </a:ext>
            </a:extLst>
          </p:cNvPr>
          <p:cNvCxnSpPr>
            <a:cxnSpLocks/>
          </p:cNvCxnSpPr>
          <p:nvPr/>
        </p:nvCxnSpPr>
        <p:spPr>
          <a:xfrm flipV="1">
            <a:off x="3350426" y="4375078"/>
            <a:ext cx="1162459" cy="703350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168E802-84C5-4BCE-8A89-FFE3314B3B90}"/>
              </a:ext>
            </a:extLst>
          </p:cNvPr>
          <p:cNvSpPr txBox="1"/>
          <p:nvPr/>
        </p:nvSpPr>
        <p:spPr>
          <a:xfrm>
            <a:off x="7044948" y="5038583"/>
            <a:ext cx="26369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team expertise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482F16E-F663-4152-9DC7-5182A2C38B0C}"/>
              </a:ext>
            </a:extLst>
          </p:cNvPr>
          <p:cNvCxnSpPr>
            <a:cxnSpLocks/>
          </p:cNvCxnSpPr>
          <p:nvPr/>
        </p:nvCxnSpPr>
        <p:spPr>
          <a:xfrm flipH="1" flipV="1">
            <a:off x="7044949" y="4194316"/>
            <a:ext cx="866599" cy="738594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398130667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33928">
        <p15:prstTrans prst="drape"/>
      </p:transition>
    </mc:Choice>
    <mc:Fallback xmlns="">
      <p:transition spd="slow" advTm="3392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194 0.30046 L 4.16667E-6 -3.7037E-6 " pathEditMode="relative" rAng="0" ptsTypes="AA">
                                      <p:cBhvr>
                                        <p:cTn id="1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807" y="-15139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3503 0.30486 L -4.375E-6 2.59259E-6 " pathEditMode="relative" rAng="0" ptsTypes="AA">
                                      <p:cBhvr>
                                        <p:cTn id="2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758" y="-15255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6459 -0.31319 L -4.79167E-6 -4.44444E-6 " pathEditMode="relative" rAng="0" ptsTypes="AA">
                                      <p:cBhvr>
                                        <p:cTn id="3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229" y="15648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22" presetClass="entr" presetSubtype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9479 -0.31319 L 2.5E-6 -4.44444E-6 " pathEditMode="relative" rAng="0" ptsTypes="AA">
                                      <p:cBhvr>
                                        <p:cTn id="4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740" y="15648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22" presetClass="entr" presetSubtype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  <p:bldP spid="24" grpId="0"/>
      <p:bldP spid="24" grpId="1"/>
      <p:bldP spid="28" grpId="0"/>
      <p:bldP spid="28" grpId="1"/>
      <p:bldP spid="10" grpId="0"/>
      <p:bldP spid="10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2A7D7B1-1F3B-42AF-A240-1FEE1CB00AE5}"/>
              </a:ext>
            </a:extLst>
          </p:cNvPr>
          <p:cNvSpPr txBox="1"/>
          <p:nvPr/>
        </p:nvSpPr>
        <p:spPr>
          <a:xfrm>
            <a:off x="4728478" y="3117224"/>
            <a:ext cx="263695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Kristen ITC" panose="03050502040202030202" pitchFamily="66" charset="0"/>
              </a:rPr>
              <a:t>Runtime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CDF6FB5-38BA-49E7-968C-D85380375458}"/>
              </a:ext>
            </a:extLst>
          </p:cNvPr>
          <p:cNvSpPr/>
          <p:nvPr/>
        </p:nvSpPr>
        <p:spPr>
          <a:xfrm rot="21285438">
            <a:off x="4461322" y="2704403"/>
            <a:ext cx="3171265" cy="1449192"/>
          </a:xfrm>
          <a:custGeom>
            <a:avLst/>
            <a:gdLst>
              <a:gd name="connsiteX0" fmla="*/ 0 w 2810458"/>
              <a:gd name="connsiteY0" fmla="*/ 776533 h 1553066"/>
              <a:gd name="connsiteX1" fmla="*/ 1405229 w 2810458"/>
              <a:gd name="connsiteY1" fmla="*/ 0 h 1553066"/>
              <a:gd name="connsiteX2" fmla="*/ 2810458 w 2810458"/>
              <a:gd name="connsiteY2" fmla="*/ 776533 h 1553066"/>
              <a:gd name="connsiteX3" fmla="*/ 1405229 w 2810458"/>
              <a:gd name="connsiteY3" fmla="*/ 1553066 h 1553066"/>
              <a:gd name="connsiteX4" fmla="*/ 0 w 2810458"/>
              <a:gd name="connsiteY4" fmla="*/ 776533 h 1553066"/>
              <a:gd name="connsiteX0" fmla="*/ 1405229 w 2810458"/>
              <a:gd name="connsiteY0" fmla="*/ 0 h 1553066"/>
              <a:gd name="connsiteX1" fmla="*/ 2810458 w 2810458"/>
              <a:gd name="connsiteY1" fmla="*/ 776533 h 1553066"/>
              <a:gd name="connsiteX2" fmla="*/ 1405229 w 2810458"/>
              <a:gd name="connsiteY2" fmla="*/ 1553066 h 1553066"/>
              <a:gd name="connsiteX3" fmla="*/ 0 w 2810458"/>
              <a:gd name="connsiteY3" fmla="*/ 776533 h 1553066"/>
              <a:gd name="connsiteX4" fmla="*/ 1496669 w 2810458"/>
              <a:gd name="connsiteY4" fmla="*/ 91440 h 1553066"/>
              <a:gd name="connsiteX0" fmla="*/ 1405950 w 2811179"/>
              <a:gd name="connsiteY0" fmla="*/ 0 h 1553066"/>
              <a:gd name="connsiteX1" fmla="*/ 2811179 w 2811179"/>
              <a:gd name="connsiteY1" fmla="*/ 776533 h 1553066"/>
              <a:gd name="connsiteX2" fmla="*/ 1405950 w 2811179"/>
              <a:gd name="connsiteY2" fmla="*/ 1553066 h 1553066"/>
              <a:gd name="connsiteX3" fmla="*/ 721 w 2811179"/>
              <a:gd name="connsiteY3" fmla="*/ 776533 h 1553066"/>
              <a:gd name="connsiteX4" fmla="*/ 1280573 w 2811179"/>
              <a:gd name="connsiteY4" fmla="*/ 157428 h 1553066"/>
              <a:gd name="connsiteX0" fmla="*/ 1707321 w 3112550"/>
              <a:gd name="connsiteY0" fmla="*/ 0 h 1553375"/>
              <a:gd name="connsiteX1" fmla="*/ 3112550 w 3112550"/>
              <a:gd name="connsiteY1" fmla="*/ 776533 h 1553375"/>
              <a:gd name="connsiteX2" fmla="*/ 1707321 w 3112550"/>
              <a:gd name="connsiteY2" fmla="*/ 1553066 h 1553375"/>
              <a:gd name="connsiteX3" fmla="*/ 434 w 3112550"/>
              <a:gd name="connsiteY3" fmla="*/ 861374 h 1553375"/>
              <a:gd name="connsiteX4" fmla="*/ 1581944 w 3112550"/>
              <a:gd name="connsiteY4" fmla="*/ 157428 h 1553375"/>
              <a:gd name="connsiteX0" fmla="*/ 1707022 w 3112251"/>
              <a:gd name="connsiteY0" fmla="*/ 0 h 1685293"/>
              <a:gd name="connsiteX1" fmla="*/ 3112251 w 3112251"/>
              <a:gd name="connsiteY1" fmla="*/ 776533 h 1685293"/>
              <a:gd name="connsiteX2" fmla="*/ 1650461 w 3112251"/>
              <a:gd name="connsiteY2" fmla="*/ 1685041 h 1685293"/>
              <a:gd name="connsiteX3" fmla="*/ 135 w 3112251"/>
              <a:gd name="connsiteY3" fmla="*/ 861374 h 1685293"/>
              <a:gd name="connsiteX4" fmla="*/ 1581645 w 3112251"/>
              <a:gd name="connsiteY4" fmla="*/ 157428 h 1685293"/>
              <a:gd name="connsiteX0" fmla="*/ 1527956 w 2933185"/>
              <a:gd name="connsiteY0" fmla="*/ 0 h 1686997"/>
              <a:gd name="connsiteX1" fmla="*/ 2933185 w 2933185"/>
              <a:gd name="connsiteY1" fmla="*/ 776533 h 1686997"/>
              <a:gd name="connsiteX2" fmla="*/ 1471395 w 2933185"/>
              <a:gd name="connsiteY2" fmla="*/ 1685041 h 1686997"/>
              <a:gd name="connsiteX3" fmla="*/ 178 w 2933185"/>
              <a:gd name="connsiteY3" fmla="*/ 993349 h 1686997"/>
              <a:gd name="connsiteX4" fmla="*/ 1402579 w 2933185"/>
              <a:gd name="connsiteY4" fmla="*/ 157428 h 1686997"/>
              <a:gd name="connsiteX0" fmla="*/ 1406931 w 2812160"/>
              <a:gd name="connsiteY0" fmla="*/ 0 h 1685503"/>
              <a:gd name="connsiteX1" fmla="*/ 2812160 w 2812160"/>
              <a:gd name="connsiteY1" fmla="*/ 776533 h 1685503"/>
              <a:gd name="connsiteX2" fmla="*/ 1350370 w 2812160"/>
              <a:gd name="connsiteY2" fmla="*/ 1685041 h 1685503"/>
              <a:gd name="connsiteX3" fmla="*/ 226 w 2812160"/>
              <a:gd name="connsiteY3" fmla="*/ 889416 h 1685503"/>
              <a:gd name="connsiteX4" fmla="*/ 1281554 w 2812160"/>
              <a:gd name="connsiteY4" fmla="*/ 157428 h 1685503"/>
              <a:gd name="connsiteX0" fmla="*/ 1406795 w 2812024"/>
              <a:gd name="connsiteY0" fmla="*/ 0 h 1685663"/>
              <a:gd name="connsiteX1" fmla="*/ 2812024 w 2812024"/>
              <a:gd name="connsiteY1" fmla="*/ 776533 h 1685663"/>
              <a:gd name="connsiteX2" fmla="*/ 1350234 w 2812024"/>
              <a:gd name="connsiteY2" fmla="*/ 1685041 h 1685663"/>
              <a:gd name="connsiteX3" fmla="*/ 90 w 2812024"/>
              <a:gd name="connsiteY3" fmla="*/ 889416 h 1685663"/>
              <a:gd name="connsiteX4" fmla="*/ 1281418 w 2812024"/>
              <a:gd name="connsiteY4" fmla="*/ 157428 h 1685663"/>
              <a:gd name="connsiteX0" fmla="*/ 1406791 w 2812020"/>
              <a:gd name="connsiteY0" fmla="*/ 0 h 1685395"/>
              <a:gd name="connsiteX1" fmla="*/ 2812020 w 2812020"/>
              <a:gd name="connsiteY1" fmla="*/ 776533 h 1685395"/>
              <a:gd name="connsiteX2" fmla="*/ 1350230 w 2812020"/>
              <a:gd name="connsiteY2" fmla="*/ 1685041 h 1685395"/>
              <a:gd name="connsiteX3" fmla="*/ 86 w 2812020"/>
              <a:gd name="connsiteY3" fmla="*/ 889416 h 1685395"/>
              <a:gd name="connsiteX4" fmla="*/ 1281414 w 2812020"/>
              <a:gd name="connsiteY4" fmla="*/ 157428 h 1685395"/>
              <a:gd name="connsiteX0" fmla="*/ 1406978 w 2812207"/>
              <a:gd name="connsiteY0" fmla="*/ 0 h 1508534"/>
              <a:gd name="connsiteX1" fmla="*/ 2812207 w 2812207"/>
              <a:gd name="connsiteY1" fmla="*/ 776533 h 1508534"/>
              <a:gd name="connsiteX2" fmla="*/ 1357541 w 2812207"/>
              <a:gd name="connsiteY2" fmla="*/ 1508181 h 1508534"/>
              <a:gd name="connsiteX3" fmla="*/ 273 w 2812207"/>
              <a:gd name="connsiteY3" fmla="*/ 889416 h 1508534"/>
              <a:gd name="connsiteX4" fmla="*/ 1281601 w 2812207"/>
              <a:gd name="connsiteY4" fmla="*/ 157428 h 1508534"/>
              <a:gd name="connsiteX0" fmla="*/ 1406978 w 2812207"/>
              <a:gd name="connsiteY0" fmla="*/ 0 h 1509510"/>
              <a:gd name="connsiteX1" fmla="*/ 2812207 w 2812207"/>
              <a:gd name="connsiteY1" fmla="*/ 776533 h 1509510"/>
              <a:gd name="connsiteX2" fmla="*/ 1357541 w 2812207"/>
              <a:gd name="connsiteY2" fmla="*/ 1508181 h 1509510"/>
              <a:gd name="connsiteX3" fmla="*/ 273 w 2812207"/>
              <a:gd name="connsiteY3" fmla="*/ 889416 h 1509510"/>
              <a:gd name="connsiteX4" fmla="*/ 1281601 w 2812207"/>
              <a:gd name="connsiteY4" fmla="*/ 157428 h 1509510"/>
              <a:gd name="connsiteX0" fmla="*/ 1409744 w 2814973"/>
              <a:gd name="connsiteY0" fmla="*/ 0 h 1509980"/>
              <a:gd name="connsiteX1" fmla="*/ 2814973 w 2814973"/>
              <a:gd name="connsiteY1" fmla="*/ 776533 h 1509980"/>
              <a:gd name="connsiteX2" fmla="*/ 1360307 w 2814973"/>
              <a:gd name="connsiteY2" fmla="*/ 1508181 h 1509980"/>
              <a:gd name="connsiteX3" fmla="*/ 3039 w 2814973"/>
              <a:gd name="connsiteY3" fmla="*/ 889416 h 1509980"/>
              <a:gd name="connsiteX4" fmla="*/ 1284367 w 2814973"/>
              <a:gd name="connsiteY4" fmla="*/ 157428 h 1509980"/>
              <a:gd name="connsiteX0" fmla="*/ 1150776 w 2814973"/>
              <a:gd name="connsiteY0" fmla="*/ 0 h 1596638"/>
              <a:gd name="connsiteX1" fmla="*/ 2814973 w 2814973"/>
              <a:gd name="connsiteY1" fmla="*/ 863191 h 1596638"/>
              <a:gd name="connsiteX2" fmla="*/ 1360307 w 2814973"/>
              <a:gd name="connsiteY2" fmla="*/ 1594839 h 1596638"/>
              <a:gd name="connsiteX3" fmla="*/ 3039 w 2814973"/>
              <a:gd name="connsiteY3" fmla="*/ 976074 h 1596638"/>
              <a:gd name="connsiteX4" fmla="*/ 1284367 w 2814973"/>
              <a:gd name="connsiteY4" fmla="*/ 244086 h 1596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4973" h="1596638">
                <a:moveTo>
                  <a:pt x="1150776" y="0"/>
                </a:moveTo>
                <a:cubicBezTo>
                  <a:pt x="1926863" y="0"/>
                  <a:pt x="2814973" y="434324"/>
                  <a:pt x="2814973" y="863191"/>
                </a:cubicBezTo>
                <a:cubicBezTo>
                  <a:pt x="2814973" y="1292058"/>
                  <a:pt x="2294310" y="1566825"/>
                  <a:pt x="1360307" y="1594839"/>
                </a:cubicBezTo>
                <a:cubicBezTo>
                  <a:pt x="426304" y="1622853"/>
                  <a:pt x="48173" y="1319671"/>
                  <a:pt x="3039" y="976074"/>
                </a:cubicBezTo>
                <a:cubicBezTo>
                  <a:pt x="-42095" y="632477"/>
                  <a:pt x="416840" y="152646"/>
                  <a:pt x="1284367" y="244086"/>
                </a:cubicBezTo>
              </a:path>
            </a:pathLst>
          </a:custGeom>
          <a:noFill/>
          <a:ln w="69850" cap="rnd">
            <a:gradFill flip="none" rotWithShape="1">
              <a:gsLst>
                <a:gs pos="0">
                  <a:schemeClr val="bg1">
                    <a:alpha val="75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2700000" scaled="1"/>
              <a:tileRect/>
            </a:gra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54B687B-FD26-485F-995A-CE06EF7D103E}"/>
              </a:ext>
            </a:extLst>
          </p:cNvPr>
          <p:cNvSpPr txBox="1"/>
          <p:nvPr/>
        </p:nvSpPr>
        <p:spPr>
          <a:xfrm>
            <a:off x="2907366" y="1131046"/>
            <a:ext cx="26369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no SPOF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CC0E369-7E13-4436-AF2E-115893D2B980}"/>
              </a:ext>
            </a:extLst>
          </p:cNvPr>
          <p:cNvCxnSpPr>
            <a:cxnSpLocks/>
          </p:cNvCxnSpPr>
          <p:nvPr/>
        </p:nvCxnSpPr>
        <p:spPr>
          <a:xfrm flipH="1" flipV="1">
            <a:off x="4401746" y="1715821"/>
            <a:ext cx="733190" cy="992617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05F3E4AF-1C47-485F-974B-806F74076B29}"/>
              </a:ext>
            </a:extLst>
          </p:cNvPr>
          <p:cNvSpPr txBox="1"/>
          <p:nvPr/>
        </p:nvSpPr>
        <p:spPr>
          <a:xfrm>
            <a:off x="8545080" y="3501944"/>
            <a:ext cx="26369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stability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6C6B5EF-DA3B-4658-A928-D5D4B89937C1}"/>
              </a:ext>
            </a:extLst>
          </p:cNvPr>
          <p:cNvCxnSpPr>
            <a:cxnSpLocks/>
          </p:cNvCxnSpPr>
          <p:nvPr/>
        </p:nvCxnSpPr>
        <p:spPr>
          <a:xfrm flipH="1" flipV="1">
            <a:off x="7839704" y="3501944"/>
            <a:ext cx="880551" cy="99901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F57651B2-7D54-4F66-811B-E99FA78A1F6B}"/>
              </a:ext>
            </a:extLst>
          </p:cNvPr>
          <p:cNvSpPr txBox="1"/>
          <p:nvPr/>
        </p:nvSpPr>
        <p:spPr>
          <a:xfrm>
            <a:off x="3308730" y="5297689"/>
            <a:ext cx="27382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security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4345C6E-6572-445B-8BF3-E244C2207E72}"/>
              </a:ext>
            </a:extLst>
          </p:cNvPr>
          <p:cNvCxnSpPr>
            <a:cxnSpLocks/>
          </p:cNvCxnSpPr>
          <p:nvPr/>
        </p:nvCxnSpPr>
        <p:spPr>
          <a:xfrm flipV="1">
            <a:off x="4768341" y="4295453"/>
            <a:ext cx="508914" cy="846724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5B65288E-182C-4BA3-85C2-85326E21CE04}"/>
              </a:ext>
            </a:extLst>
          </p:cNvPr>
          <p:cNvSpPr txBox="1"/>
          <p:nvPr/>
        </p:nvSpPr>
        <p:spPr>
          <a:xfrm>
            <a:off x="277231" y="2571562"/>
            <a:ext cx="27382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performance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75494AA-A0F8-45BE-B779-F8DF356C6F44}"/>
              </a:ext>
            </a:extLst>
          </p:cNvPr>
          <p:cNvCxnSpPr>
            <a:cxnSpLocks/>
          </p:cNvCxnSpPr>
          <p:nvPr/>
        </p:nvCxnSpPr>
        <p:spPr>
          <a:xfrm>
            <a:off x="3138412" y="2953531"/>
            <a:ext cx="1338996" cy="202806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1477AA0-0692-4DE8-87E2-FCD6F0645C37}"/>
              </a:ext>
            </a:extLst>
          </p:cNvPr>
          <p:cNvSpPr txBox="1"/>
          <p:nvPr/>
        </p:nvSpPr>
        <p:spPr>
          <a:xfrm>
            <a:off x="8020367" y="668461"/>
            <a:ext cx="26369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Kristen ITC" panose="03050502040202030202" pitchFamily="66" charset="0"/>
              </a:rPr>
              <a:t>technical constraints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D7D2542-ED4C-4453-8470-B5CD15A0DBF9}"/>
              </a:ext>
            </a:extLst>
          </p:cNvPr>
          <p:cNvCxnSpPr>
            <a:cxnSpLocks/>
          </p:cNvCxnSpPr>
          <p:nvPr/>
        </p:nvCxnSpPr>
        <p:spPr>
          <a:xfrm flipV="1">
            <a:off x="7057066" y="1423434"/>
            <a:ext cx="1222913" cy="1285004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195618852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49128">
        <p15:prstTrans prst="drape"/>
      </p:transition>
    </mc:Choice>
    <mc:Fallback xmlns="">
      <p:transition spd="slow" advTm="4912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6993 0.3419 L 4.58333E-6 -1.85185E-6 " pathEditMode="relative" rAng="0" ptsTypes="AA">
                                      <p:cBhvr>
                                        <p:cTn id="1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490" y="-17106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3503 0.30486 L -4.375E-6 2.59259E-6 " pathEditMode="relative" rAng="0" ptsTypes="AA">
                                      <p:cBhvr>
                                        <p:cTn id="2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758" y="-15255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4596 0.08519 L 3.95833E-6 -3.7037E-6 " pathEditMode="relative" rAng="0" ptsTypes="AA">
                                      <p:cBhvr>
                                        <p:cTn id="35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305" y="-4259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22" presetClass="entr" presetSubtype="2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1302 -0.05324 L -4.375E-6 -7.40741E-7 " pathEditMode="relative" rAng="0" ptsTypes="AA">
                                      <p:cBhvr>
                                        <p:cTn id="4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651" y="2662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1641 -0.31505 L -3.75E-6 3.7037E-6 " pathEditMode="relative" rAng="0" ptsTypes="AA">
                                      <p:cBhvr>
                                        <p:cTn id="5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820" y="15741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22" presetClass="entr" presetSubtype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4" grpId="1"/>
      <p:bldP spid="28" grpId="0"/>
      <p:bldP spid="28" grpId="1"/>
      <p:bldP spid="37" grpId="0"/>
      <p:bldP spid="37" grpId="1"/>
      <p:bldP spid="43" grpId="0"/>
      <p:bldP spid="43" grpId="1"/>
      <p:bldP spid="14" grpId="0"/>
      <p:bldP spid="14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2A7D7B1-1F3B-42AF-A240-1FEE1CB00AE5}"/>
              </a:ext>
            </a:extLst>
          </p:cNvPr>
          <p:cNvSpPr txBox="1"/>
          <p:nvPr/>
        </p:nvSpPr>
        <p:spPr>
          <a:xfrm>
            <a:off x="4728478" y="3117224"/>
            <a:ext cx="263695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Kristen ITC" panose="03050502040202030202" pitchFamily="66" charset="0"/>
              </a:rPr>
              <a:t>Support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CDF6FB5-38BA-49E7-968C-D85380375458}"/>
              </a:ext>
            </a:extLst>
          </p:cNvPr>
          <p:cNvSpPr/>
          <p:nvPr/>
        </p:nvSpPr>
        <p:spPr>
          <a:xfrm rot="21285438">
            <a:off x="4461322" y="2704403"/>
            <a:ext cx="3171265" cy="1449192"/>
          </a:xfrm>
          <a:custGeom>
            <a:avLst/>
            <a:gdLst>
              <a:gd name="connsiteX0" fmla="*/ 0 w 2810458"/>
              <a:gd name="connsiteY0" fmla="*/ 776533 h 1553066"/>
              <a:gd name="connsiteX1" fmla="*/ 1405229 w 2810458"/>
              <a:gd name="connsiteY1" fmla="*/ 0 h 1553066"/>
              <a:gd name="connsiteX2" fmla="*/ 2810458 w 2810458"/>
              <a:gd name="connsiteY2" fmla="*/ 776533 h 1553066"/>
              <a:gd name="connsiteX3" fmla="*/ 1405229 w 2810458"/>
              <a:gd name="connsiteY3" fmla="*/ 1553066 h 1553066"/>
              <a:gd name="connsiteX4" fmla="*/ 0 w 2810458"/>
              <a:gd name="connsiteY4" fmla="*/ 776533 h 1553066"/>
              <a:gd name="connsiteX0" fmla="*/ 1405229 w 2810458"/>
              <a:gd name="connsiteY0" fmla="*/ 0 h 1553066"/>
              <a:gd name="connsiteX1" fmla="*/ 2810458 w 2810458"/>
              <a:gd name="connsiteY1" fmla="*/ 776533 h 1553066"/>
              <a:gd name="connsiteX2" fmla="*/ 1405229 w 2810458"/>
              <a:gd name="connsiteY2" fmla="*/ 1553066 h 1553066"/>
              <a:gd name="connsiteX3" fmla="*/ 0 w 2810458"/>
              <a:gd name="connsiteY3" fmla="*/ 776533 h 1553066"/>
              <a:gd name="connsiteX4" fmla="*/ 1496669 w 2810458"/>
              <a:gd name="connsiteY4" fmla="*/ 91440 h 1553066"/>
              <a:gd name="connsiteX0" fmla="*/ 1405950 w 2811179"/>
              <a:gd name="connsiteY0" fmla="*/ 0 h 1553066"/>
              <a:gd name="connsiteX1" fmla="*/ 2811179 w 2811179"/>
              <a:gd name="connsiteY1" fmla="*/ 776533 h 1553066"/>
              <a:gd name="connsiteX2" fmla="*/ 1405950 w 2811179"/>
              <a:gd name="connsiteY2" fmla="*/ 1553066 h 1553066"/>
              <a:gd name="connsiteX3" fmla="*/ 721 w 2811179"/>
              <a:gd name="connsiteY3" fmla="*/ 776533 h 1553066"/>
              <a:gd name="connsiteX4" fmla="*/ 1280573 w 2811179"/>
              <a:gd name="connsiteY4" fmla="*/ 157428 h 1553066"/>
              <a:gd name="connsiteX0" fmla="*/ 1707321 w 3112550"/>
              <a:gd name="connsiteY0" fmla="*/ 0 h 1553375"/>
              <a:gd name="connsiteX1" fmla="*/ 3112550 w 3112550"/>
              <a:gd name="connsiteY1" fmla="*/ 776533 h 1553375"/>
              <a:gd name="connsiteX2" fmla="*/ 1707321 w 3112550"/>
              <a:gd name="connsiteY2" fmla="*/ 1553066 h 1553375"/>
              <a:gd name="connsiteX3" fmla="*/ 434 w 3112550"/>
              <a:gd name="connsiteY3" fmla="*/ 861374 h 1553375"/>
              <a:gd name="connsiteX4" fmla="*/ 1581944 w 3112550"/>
              <a:gd name="connsiteY4" fmla="*/ 157428 h 1553375"/>
              <a:gd name="connsiteX0" fmla="*/ 1707022 w 3112251"/>
              <a:gd name="connsiteY0" fmla="*/ 0 h 1685293"/>
              <a:gd name="connsiteX1" fmla="*/ 3112251 w 3112251"/>
              <a:gd name="connsiteY1" fmla="*/ 776533 h 1685293"/>
              <a:gd name="connsiteX2" fmla="*/ 1650461 w 3112251"/>
              <a:gd name="connsiteY2" fmla="*/ 1685041 h 1685293"/>
              <a:gd name="connsiteX3" fmla="*/ 135 w 3112251"/>
              <a:gd name="connsiteY3" fmla="*/ 861374 h 1685293"/>
              <a:gd name="connsiteX4" fmla="*/ 1581645 w 3112251"/>
              <a:gd name="connsiteY4" fmla="*/ 157428 h 1685293"/>
              <a:gd name="connsiteX0" fmla="*/ 1527956 w 2933185"/>
              <a:gd name="connsiteY0" fmla="*/ 0 h 1686997"/>
              <a:gd name="connsiteX1" fmla="*/ 2933185 w 2933185"/>
              <a:gd name="connsiteY1" fmla="*/ 776533 h 1686997"/>
              <a:gd name="connsiteX2" fmla="*/ 1471395 w 2933185"/>
              <a:gd name="connsiteY2" fmla="*/ 1685041 h 1686997"/>
              <a:gd name="connsiteX3" fmla="*/ 178 w 2933185"/>
              <a:gd name="connsiteY3" fmla="*/ 993349 h 1686997"/>
              <a:gd name="connsiteX4" fmla="*/ 1402579 w 2933185"/>
              <a:gd name="connsiteY4" fmla="*/ 157428 h 1686997"/>
              <a:gd name="connsiteX0" fmla="*/ 1406931 w 2812160"/>
              <a:gd name="connsiteY0" fmla="*/ 0 h 1685503"/>
              <a:gd name="connsiteX1" fmla="*/ 2812160 w 2812160"/>
              <a:gd name="connsiteY1" fmla="*/ 776533 h 1685503"/>
              <a:gd name="connsiteX2" fmla="*/ 1350370 w 2812160"/>
              <a:gd name="connsiteY2" fmla="*/ 1685041 h 1685503"/>
              <a:gd name="connsiteX3" fmla="*/ 226 w 2812160"/>
              <a:gd name="connsiteY3" fmla="*/ 889416 h 1685503"/>
              <a:gd name="connsiteX4" fmla="*/ 1281554 w 2812160"/>
              <a:gd name="connsiteY4" fmla="*/ 157428 h 1685503"/>
              <a:gd name="connsiteX0" fmla="*/ 1406795 w 2812024"/>
              <a:gd name="connsiteY0" fmla="*/ 0 h 1685663"/>
              <a:gd name="connsiteX1" fmla="*/ 2812024 w 2812024"/>
              <a:gd name="connsiteY1" fmla="*/ 776533 h 1685663"/>
              <a:gd name="connsiteX2" fmla="*/ 1350234 w 2812024"/>
              <a:gd name="connsiteY2" fmla="*/ 1685041 h 1685663"/>
              <a:gd name="connsiteX3" fmla="*/ 90 w 2812024"/>
              <a:gd name="connsiteY3" fmla="*/ 889416 h 1685663"/>
              <a:gd name="connsiteX4" fmla="*/ 1281418 w 2812024"/>
              <a:gd name="connsiteY4" fmla="*/ 157428 h 1685663"/>
              <a:gd name="connsiteX0" fmla="*/ 1406791 w 2812020"/>
              <a:gd name="connsiteY0" fmla="*/ 0 h 1685395"/>
              <a:gd name="connsiteX1" fmla="*/ 2812020 w 2812020"/>
              <a:gd name="connsiteY1" fmla="*/ 776533 h 1685395"/>
              <a:gd name="connsiteX2" fmla="*/ 1350230 w 2812020"/>
              <a:gd name="connsiteY2" fmla="*/ 1685041 h 1685395"/>
              <a:gd name="connsiteX3" fmla="*/ 86 w 2812020"/>
              <a:gd name="connsiteY3" fmla="*/ 889416 h 1685395"/>
              <a:gd name="connsiteX4" fmla="*/ 1281414 w 2812020"/>
              <a:gd name="connsiteY4" fmla="*/ 157428 h 1685395"/>
              <a:gd name="connsiteX0" fmla="*/ 1406978 w 2812207"/>
              <a:gd name="connsiteY0" fmla="*/ 0 h 1508534"/>
              <a:gd name="connsiteX1" fmla="*/ 2812207 w 2812207"/>
              <a:gd name="connsiteY1" fmla="*/ 776533 h 1508534"/>
              <a:gd name="connsiteX2" fmla="*/ 1357541 w 2812207"/>
              <a:gd name="connsiteY2" fmla="*/ 1508181 h 1508534"/>
              <a:gd name="connsiteX3" fmla="*/ 273 w 2812207"/>
              <a:gd name="connsiteY3" fmla="*/ 889416 h 1508534"/>
              <a:gd name="connsiteX4" fmla="*/ 1281601 w 2812207"/>
              <a:gd name="connsiteY4" fmla="*/ 157428 h 1508534"/>
              <a:gd name="connsiteX0" fmla="*/ 1406978 w 2812207"/>
              <a:gd name="connsiteY0" fmla="*/ 0 h 1509510"/>
              <a:gd name="connsiteX1" fmla="*/ 2812207 w 2812207"/>
              <a:gd name="connsiteY1" fmla="*/ 776533 h 1509510"/>
              <a:gd name="connsiteX2" fmla="*/ 1357541 w 2812207"/>
              <a:gd name="connsiteY2" fmla="*/ 1508181 h 1509510"/>
              <a:gd name="connsiteX3" fmla="*/ 273 w 2812207"/>
              <a:gd name="connsiteY3" fmla="*/ 889416 h 1509510"/>
              <a:gd name="connsiteX4" fmla="*/ 1281601 w 2812207"/>
              <a:gd name="connsiteY4" fmla="*/ 157428 h 1509510"/>
              <a:gd name="connsiteX0" fmla="*/ 1409744 w 2814973"/>
              <a:gd name="connsiteY0" fmla="*/ 0 h 1509980"/>
              <a:gd name="connsiteX1" fmla="*/ 2814973 w 2814973"/>
              <a:gd name="connsiteY1" fmla="*/ 776533 h 1509980"/>
              <a:gd name="connsiteX2" fmla="*/ 1360307 w 2814973"/>
              <a:gd name="connsiteY2" fmla="*/ 1508181 h 1509980"/>
              <a:gd name="connsiteX3" fmla="*/ 3039 w 2814973"/>
              <a:gd name="connsiteY3" fmla="*/ 889416 h 1509980"/>
              <a:gd name="connsiteX4" fmla="*/ 1284367 w 2814973"/>
              <a:gd name="connsiteY4" fmla="*/ 157428 h 1509980"/>
              <a:gd name="connsiteX0" fmla="*/ 1150776 w 2814973"/>
              <a:gd name="connsiteY0" fmla="*/ 0 h 1596638"/>
              <a:gd name="connsiteX1" fmla="*/ 2814973 w 2814973"/>
              <a:gd name="connsiteY1" fmla="*/ 863191 h 1596638"/>
              <a:gd name="connsiteX2" fmla="*/ 1360307 w 2814973"/>
              <a:gd name="connsiteY2" fmla="*/ 1594839 h 1596638"/>
              <a:gd name="connsiteX3" fmla="*/ 3039 w 2814973"/>
              <a:gd name="connsiteY3" fmla="*/ 976074 h 1596638"/>
              <a:gd name="connsiteX4" fmla="*/ 1284367 w 2814973"/>
              <a:gd name="connsiteY4" fmla="*/ 244086 h 1596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4973" h="1596638">
                <a:moveTo>
                  <a:pt x="1150776" y="0"/>
                </a:moveTo>
                <a:cubicBezTo>
                  <a:pt x="1926863" y="0"/>
                  <a:pt x="2814973" y="434324"/>
                  <a:pt x="2814973" y="863191"/>
                </a:cubicBezTo>
                <a:cubicBezTo>
                  <a:pt x="2814973" y="1292058"/>
                  <a:pt x="2294310" y="1566825"/>
                  <a:pt x="1360307" y="1594839"/>
                </a:cubicBezTo>
                <a:cubicBezTo>
                  <a:pt x="426304" y="1622853"/>
                  <a:pt x="48173" y="1319671"/>
                  <a:pt x="3039" y="976074"/>
                </a:cubicBezTo>
                <a:cubicBezTo>
                  <a:pt x="-42095" y="632477"/>
                  <a:pt x="416840" y="152646"/>
                  <a:pt x="1284367" y="244086"/>
                </a:cubicBezTo>
              </a:path>
            </a:pathLst>
          </a:custGeom>
          <a:noFill/>
          <a:ln w="69850" cap="rnd">
            <a:gradFill flip="none" rotWithShape="1">
              <a:gsLst>
                <a:gs pos="0">
                  <a:schemeClr val="bg1">
                    <a:alpha val="75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2700000" scaled="1"/>
              <a:tileRect/>
            </a:gra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F3A26CB-18B6-48CC-816A-D7D9BEC43CE7}"/>
              </a:ext>
            </a:extLst>
          </p:cNvPr>
          <p:cNvSpPr txBox="1"/>
          <p:nvPr/>
        </p:nvSpPr>
        <p:spPr>
          <a:xfrm>
            <a:off x="6403884" y="968019"/>
            <a:ext cx="26369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debugging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BB85816-83A3-4AA0-95BC-5082511C6B66}"/>
              </a:ext>
            </a:extLst>
          </p:cNvPr>
          <p:cNvCxnSpPr>
            <a:cxnSpLocks/>
          </p:cNvCxnSpPr>
          <p:nvPr/>
        </p:nvCxnSpPr>
        <p:spPr>
          <a:xfrm flipV="1">
            <a:off x="6709025" y="1715821"/>
            <a:ext cx="656407" cy="846726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754B687B-FD26-485F-995A-CE06EF7D103E}"/>
              </a:ext>
            </a:extLst>
          </p:cNvPr>
          <p:cNvSpPr txBox="1"/>
          <p:nvPr/>
        </p:nvSpPr>
        <p:spPr>
          <a:xfrm>
            <a:off x="2907366" y="1131046"/>
            <a:ext cx="26369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logging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CC0E369-7E13-4436-AF2E-115893D2B980}"/>
              </a:ext>
            </a:extLst>
          </p:cNvPr>
          <p:cNvCxnSpPr>
            <a:cxnSpLocks/>
          </p:cNvCxnSpPr>
          <p:nvPr/>
        </p:nvCxnSpPr>
        <p:spPr>
          <a:xfrm flipH="1" flipV="1">
            <a:off x="4401746" y="1715821"/>
            <a:ext cx="733190" cy="992617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05F3E4AF-1C47-485F-974B-806F74076B29}"/>
              </a:ext>
            </a:extLst>
          </p:cNvPr>
          <p:cNvSpPr txBox="1"/>
          <p:nvPr/>
        </p:nvSpPr>
        <p:spPr>
          <a:xfrm>
            <a:off x="8530137" y="2139184"/>
            <a:ext cx="26369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exceptions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6C6B5EF-DA3B-4658-A928-D5D4B89937C1}"/>
              </a:ext>
            </a:extLst>
          </p:cNvPr>
          <p:cNvCxnSpPr>
            <a:cxnSpLocks/>
          </p:cNvCxnSpPr>
          <p:nvPr/>
        </p:nvCxnSpPr>
        <p:spPr>
          <a:xfrm flipH="1">
            <a:off x="7722361" y="2708438"/>
            <a:ext cx="938754" cy="334233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F57651B2-7D54-4F66-811B-E99FA78A1F6B}"/>
              </a:ext>
            </a:extLst>
          </p:cNvPr>
          <p:cNvSpPr txBox="1"/>
          <p:nvPr/>
        </p:nvSpPr>
        <p:spPr>
          <a:xfrm>
            <a:off x="2539031" y="5036299"/>
            <a:ext cx="273822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no snowflakes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4345C6E-6572-445B-8BF3-E244C2207E72}"/>
              </a:ext>
            </a:extLst>
          </p:cNvPr>
          <p:cNvCxnSpPr>
            <a:cxnSpLocks/>
          </p:cNvCxnSpPr>
          <p:nvPr/>
        </p:nvCxnSpPr>
        <p:spPr>
          <a:xfrm flipV="1">
            <a:off x="4568645" y="4295451"/>
            <a:ext cx="708610" cy="696441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5B65288E-182C-4BA3-85C2-85326E21CE04}"/>
              </a:ext>
            </a:extLst>
          </p:cNvPr>
          <p:cNvSpPr txBox="1"/>
          <p:nvPr/>
        </p:nvSpPr>
        <p:spPr>
          <a:xfrm>
            <a:off x="277230" y="2562546"/>
            <a:ext cx="27382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monitoring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75494AA-A0F8-45BE-B779-F8DF356C6F44}"/>
              </a:ext>
            </a:extLst>
          </p:cNvPr>
          <p:cNvCxnSpPr>
            <a:cxnSpLocks/>
          </p:cNvCxnSpPr>
          <p:nvPr/>
        </p:nvCxnSpPr>
        <p:spPr>
          <a:xfrm>
            <a:off x="3138411" y="2944515"/>
            <a:ext cx="1338996" cy="202806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40108037-FFED-4368-8BAE-A8340E5BC2C9}"/>
              </a:ext>
            </a:extLst>
          </p:cNvPr>
          <p:cNvSpPr txBox="1"/>
          <p:nvPr/>
        </p:nvSpPr>
        <p:spPr>
          <a:xfrm>
            <a:off x="7359543" y="4620451"/>
            <a:ext cx="27382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testing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BC644637-5463-487E-A214-0823792EF4C1}"/>
              </a:ext>
            </a:extLst>
          </p:cNvPr>
          <p:cNvCxnSpPr>
            <a:cxnSpLocks/>
          </p:cNvCxnSpPr>
          <p:nvPr/>
        </p:nvCxnSpPr>
        <p:spPr>
          <a:xfrm flipH="1" flipV="1">
            <a:off x="7496156" y="3903274"/>
            <a:ext cx="997982" cy="554677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7574238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63731">
        <p15:prstTrans prst="drape"/>
      </p:transition>
    </mc:Choice>
    <mc:Fallback xmlns="">
      <p:transition spd="slow" advTm="6373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25 0.29259 L -3.33333E-6 3.7037E-6 " pathEditMode="relative" rAng="0" ptsTypes="AA">
                                      <p:cBhvr>
                                        <p:cTn id="1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50" y="-1463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3503 0.30486 L -4.375E-6 2.59259E-6 " pathEditMode="relative" rAng="0" ptsTypes="AA">
                                      <p:cBhvr>
                                        <p:cTn id="2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758" y="-15255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4596 0.08519 L 3.95833E-6 -3.7037E-6 " pathEditMode="relative" rAng="0" ptsTypes="AA">
                                      <p:cBhvr>
                                        <p:cTn id="35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305" y="-4259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22" presetClass="entr" presetSubtype="2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0156 0.14468 L -2.29167E-6 3.7037E-7 " pathEditMode="relative" rAng="0" ptsTypes="AA">
                                      <p:cBhvr>
                                        <p:cTn id="4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078" y="-7245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7266 -0.32292 L -2.70833E-6 -1.48148E-6 " pathEditMode="relative" rAng="0" ptsTypes="AA">
                                      <p:cBhvr>
                                        <p:cTn id="5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633" y="16134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22" presetClass="entr" presetSubtype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1628 -0.21343 L 4.58333E-6 4.81481E-6 " pathEditMode="relative" rAng="0" ptsTypes="AA">
                                      <p:cBhvr>
                                        <p:cTn id="7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807" y="10671"/>
                                    </p:animMotion>
                                  </p:childTnLst>
                                </p:cTn>
                              </p:par>
                              <p:par>
                                <p:cTn id="72" presetID="22" presetClass="entr" presetSubtype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  <p:bldP spid="24" grpId="0"/>
      <p:bldP spid="24" grpId="1"/>
      <p:bldP spid="28" grpId="0"/>
      <p:bldP spid="28" grpId="1"/>
      <p:bldP spid="37" grpId="0"/>
      <p:bldP spid="37" grpId="1"/>
      <p:bldP spid="43" grpId="0"/>
      <p:bldP spid="43" grpId="1"/>
      <p:bldP spid="30" grpId="0"/>
      <p:bldP spid="30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CEC09A20-9469-4266-A6C0-C557025C35DA}"/>
              </a:ext>
            </a:extLst>
          </p:cNvPr>
          <p:cNvGrpSpPr/>
          <p:nvPr/>
        </p:nvGrpSpPr>
        <p:grpSpPr>
          <a:xfrm>
            <a:off x="-71765" y="217315"/>
            <a:ext cx="6100577" cy="2742311"/>
            <a:chOff x="270077" y="1131046"/>
            <a:chExt cx="9732311" cy="4856384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697AFF5C-09CD-479F-A7ED-ACDEF62AF8A9}"/>
                </a:ext>
              </a:extLst>
            </p:cNvPr>
            <p:cNvSpPr txBox="1"/>
            <p:nvPr/>
          </p:nvSpPr>
          <p:spPr>
            <a:xfrm>
              <a:off x="4728478" y="3117224"/>
              <a:ext cx="263695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Design</a:t>
              </a:r>
            </a:p>
          </p:txBody>
        </p:sp>
        <p:sp>
          <p:nvSpPr>
            <p:cNvPr id="3" name="Oval 8">
              <a:extLst>
                <a:ext uri="{FF2B5EF4-FFF2-40B4-BE49-F238E27FC236}">
                  <a16:creationId xmlns:a16="http://schemas.microsoft.com/office/drawing/2014/main" id="{F5D4A514-5F39-4293-AC8C-6F0CCCCF1ECF}"/>
                </a:ext>
              </a:extLst>
            </p:cNvPr>
            <p:cNvSpPr/>
            <p:nvPr/>
          </p:nvSpPr>
          <p:spPr>
            <a:xfrm rot="21285438">
              <a:off x="4461322" y="2704403"/>
              <a:ext cx="3171265" cy="1449192"/>
            </a:xfrm>
            <a:custGeom>
              <a:avLst/>
              <a:gdLst>
                <a:gd name="connsiteX0" fmla="*/ 0 w 2810458"/>
                <a:gd name="connsiteY0" fmla="*/ 776533 h 1553066"/>
                <a:gd name="connsiteX1" fmla="*/ 1405229 w 2810458"/>
                <a:gd name="connsiteY1" fmla="*/ 0 h 1553066"/>
                <a:gd name="connsiteX2" fmla="*/ 2810458 w 2810458"/>
                <a:gd name="connsiteY2" fmla="*/ 776533 h 1553066"/>
                <a:gd name="connsiteX3" fmla="*/ 1405229 w 2810458"/>
                <a:gd name="connsiteY3" fmla="*/ 1553066 h 1553066"/>
                <a:gd name="connsiteX4" fmla="*/ 0 w 2810458"/>
                <a:gd name="connsiteY4" fmla="*/ 776533 h 1553066"/>
                <a:gd name="connsiteX0" fmla="*/ 1405229 w 2810458"/>
                <a:gd name="connsiteY0" fmla="*/ 0 h 1553066"/>
                <a:gd name="connsiteX1" fmla="*/ 2810458 w 2810458"/>
                <a:gd name="connsiteY1" fmla="*/ 776533 h 1553066"/>
                <a:gd name="connsiteX2" fmla="*/ 1405229 w 2810458"/>
                <a:gd name="connsiteY2" fmla="*/ 1553066 h 1553066"/>
                <a:gd name="connsiteX3" fmla="*/ 0 w 2810458"/>
                <a:gd name="connsiteY3" fmla="*/ 776533 h 1553066"/>
                <a:gd name="connsiteX4" fmla="*/ 1496669 w 2810458"/>
                <a:gd name="connsiteY4" fmla="*/ 91440 h 1553066"/>
                <a:gd name="connsiteX0" fmla="*/ 1405950 w 2811179"/>
                <a:gd name="connsiteY0" fmla="*/ 0 h 1553066"/>
                <a:gd name="connsiteX1" fmla="*/ 2811179 w 2811179"/>
                <a:gd name="connsiteY1" fmla="*/ 776533 h 1553066"/>
                <a:gd name="connsiteX2" fmla="*/ 1405950 w 2811179"/>
                <a:gd name="connsiteY2" fmla="*/ 1553066 h 1553066"/>
                <a:gd name="connsiteX3" fmla="*/ 721 w 2811179"/>
                <a:gd name="connsiteY3" fmla="*/ 776533 h 1553066"/>
                <a:gd name="connsiteX4" fmla="*/ 1280573 w 2811179"/>
                <a:gd name="connsiteY4" fmla="*/ 157428 h 1553066"/>
                <a:gd name="connsiteX0" fmla="*/ 1707321 w 3112550"/>
                <a:gd name="connsiteY0" fmla="*/ 0 h 1553375"/>
                <a:gd name="connsiteX1" fmla="*/ 3112550 w 3112550"/>
                <a:gd name="connsiteY1" fmla="*/ 776533 h 1553375"/>
                <a:gd name="connsiteX2" fmla="*/ 1707321 w 3112550"/>
                <a:gd name="connsiteY2" fmla="*/ 1553066 h 1553375"/>
                <a:gd name="connsiteX3" fmla="*/ 434 w 3112550"/>
                <a:gd name="connsiteY3" fmla="*/ 861374 h 1553375"/>
                <a:gd name="connsiteX4" fmla="*/ 1581944 w 3112550"/>
                <a:gd name="connsiteY4" fmla="*/ 157428 h 1553375"/>
                <a:gd name="connsiteX0" fmla="*/ 1707022 w 3112251"/>
                <a:gd name="connsiteY0" fmla="*/ 0 h 1685293"/>
                <a:gd name="connsiteX1" fmla="*/ 3112251 w 3112251"/>
                <a:gd name="connsiteY1" fmla="*/ 776533 h 1685293"/>
                <a:gd name="connsiteX2" fmla="*/ 1650461 w 3112251"/>
                <a:gd name="connsiteY2" fmla="*/ 1685041 h 1685293"/>
                <a:gd name="connsiteX3" fmla="*/ 135 w 3112251"/>
                <a:gd name="connsiteY3" fmla="*/ 861374 h 1685293"/>
                <a:gd name="connsiteX4" fmla="*/ 1581645 w 3112251"/>
                <a:gd name="connsiteY4" fmla="*/ 157428 h 1685293"/>
                <a:gd name="connsiteX0" fmla="*/ 1527956 w 2933185"/>
                <a:gd name="connsiteY0" fmla="*/ 0 h 1686997"/>
                <a:gd name="connsiteX1" fmla="*/ 2933185 w 2933185"/>
                <a:gd name="connsiteY1" fmla="*/ 776533 h 1686997"/>
                <a:gd name="connsiteX2" fmla="*/ 1471395 w 2933185"/>
                <a:gd name="connsiteY2" fmla="*/ 1685041 h 1686997"/>
                <a:gd name="connsiteX3" fmla="*/ 178 w 2933185"/>
                <a:gd name="connsiteY3" fmla="*/ 993349 h 1686997"/>
                <a:gd name="connsiteX4" fmla="*/ 1402579 w 2933185"/>
                <a:gd name="connsiteY4" fmla="*/ 157428 h 1686997"/>
                <a:gd name="connsiteX0" fmla="*/ 1406931 w 2812160"/>
                <a:gd name="connsiteY0" fmla="*/ 0 h 1685503"/>
                <a:gd name="connsiteX1" fmla="*/ 2812160 w 2812160"/>
                <a:gd name="connsiteY1" fmla="*/ 776533 h 1685503"/>
                <a:gd name="connsiteX2" fmla="*/ 1350370 w 2812160"/>
                <a:gd name="connsiteY2" fmla="*/ 1685041 h 1685503"/>
                <a:gd name="connsiteX3" fmla="*/ 226 w 2812160"/>
                <a:gd name="connsiteY3" fmla="*/ 889416 h 1685503"/>
                <a:gd name="connsiteX4" fmla="*/ 1281554 w 2812160"/>
                <a:gd name="connsiteY4" fmla="*/ 157428 h 1685503"/>
                <a:gd name="connsiteX0" fmla="*/ 1406795 w 2812024"/>
                <a:gd name="connsiteY0" fmla="*/ 0 h 1685663"/>
                <a:gd name="connsiteX1" fmla="*/ 2812024 w 2812024"/>
                <a:gd name="connsiteY1" fmla="*/ 776533 h 1685663"/>
                <a:gd name="connsiteX2" fmla="*/ 1350234 w 2812024"/>
                <a:gd name="connsiteY2" fmla="*/ 1685041 h 1685663"/>
                <a:gd name="connsiteX3" fmla="*/ 90 w 2812024"/>
                <a:gd name="connsiteY3" fmla="*/ 889416 h 1685663"/>
                <a:gd name="connsiteX4" fmla="*/ 1281418 w 2812024"/>
                <a:gd name="connsiteY4" fmla="*/ 157428 h 1685663"/>
                <a:gd name="connsiteX0" fmla="*/ 1406791 w 2812020"/>
                <a:gd name="connsiteY0" fmla="*/ 0 h 1685395"/>
                <a:gd name="connsiteX1" fmla="*/ 2812020 w 2812020"/>
                <a:gd name="connsiteY1" fmla="*/ 776533 h 1685395"/>
                <a:gd name="connsiteX2" fmla="*/ 1350230 w 2812020"/>
                <a:gd name="connsiteY2" fmla="*/ 1685041 h 1685395"/>
                <a:gd name="connsiteX3" fmla="*/ 86 w 2812020"/>
                <a:gd name="connsiteY3" fmla="*/ 889416 h 1685395"/>
                <a:gd name="connsiteX4" fmla="*/ 1281414 w 2812020"/>
                <a:gd name="connsiteY4" fmla="*/ 157428 h 1685395"/>
                <a:gd name="connsiteX0" fmla="*/ 1406978 w 2812207"/>
                <a:gd name="connsiteY0" fmla="*/ 0 h 1508534"/>
                <a:gd name="connsiteX1" fmla="*/ 2812207 w 2812207"/>
                <a:gd name="connsiteY1" fmla="*/ 776533 h 1508534"/>
                <a:gd name="connsiteX2" fmla="*/ 1357541 w 2812207"/>
                <a:gd name="connsiteY2" fmla="*/ 1508181 h 1508534"/>
                <a:gd name="connsiteX3" fmla="*/ 273 w 2812207"/>
                <a:gd name="connsiteY3" fmla="*/ 889416 h 1508534"/>
                <a:gd name="connsiteX4" fmla="*/ 1281601 w 2812207"/>
                <a:gd name="connsiteY4" fmla="*/ 157428 h 1508534"/>
                <a:gd name="connsiteX0" fmla="*/ 1406978 w 2812207"/>
                <a:gd name="connsiteY0" fmla="*/ 0 h 1509510"/>
                <a:gd name="connsiteX1" fmla="*/ 2812207 w 2812207"/>
                <a:gd name="connsiteY1" fmla="*/ 776533 h 1509510"/>
                <a:gd name="connsiteX2" fmla="*/ 1357541 w 2812207"/>
                <a:gd name="connsiteY2" fmla="*/ 1508181 h 1509510"/>
                <a:gd name="connsiteX3" fmla="*/ 273 w 2812207"/>
                <a:gd name="connsiteY3" fmla="*/ 889416 h 1509510"/>
                <a:gd name="connsiteX4" fmla="*/ 1281601 w 2812207"/>
                <a:gd name="connsiteY4" fmla="*/ 157428 h 1509510"/>
                <a:gd name="connsiteX0" fmla="*/ 1409744 w 2814973"/>
                <a:gd name="connsiteY0" fmla="*/ 0 h 1509980"/>
                <a:gd name="connsiteX1" fmla="*/ 2814973 w 2814973"/>
                <a:gd name="connsiteY1" fmla="*/ 776533 h 1509980"/>
                <a:gd name="connsiteX2" fmla="*/ 1360307 w 2814973"/>
                <a:gd name="connsiteY2" fmla="*/ 1508181 h 1509980"/>
                <a:gd name="connsiteX3" fmla="*/ 3039 w 2814973"/>
                <a:gd name="connsiteY3" fmla="*/ 889416 h 1509980"/>
                <a:gd name="connsiteX4" fmla="*/ 1284367 w 2814973"/>
                <a:gd name="connsiteY4" fmla="*/ 157428 h 1509980"/>
                <a:gd name="connsiteX0" fmla="*/ 1150776 w 2814973"/>
                <a:gd name="connsiteY0" fmla="*/ 0 h 1596638"/>
                <a:gd name="connsiteX1" fmla="*/ 2814973 w 2814973"/>
                <a:gd name="connsiteY1" fmla="*/ 863191 h 1596638"/>
                <a:gd name="connsiteX2" fmla="*/ 1360307 w 2814973"/>
                <a:gd name="connsiteY2" fmla="*/ 1594839 h 1596638"/>
                <a:gd name="connsiteX3" fmla="*/ 3039 w 2814973"/>
                <a:gd name="connsiteY3" fmla="*/ 976074 h 1596638"/>
                <a:gd name="connsiteX4" fmla="*/ 1284367 w 2814973"/>
                <a:gd name="connsiteY4" fmla="*/ 244086 h 159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4973" h="1596638">
                  <a:moveTo>
                    <a:pt x="1150776" y="0"/>
                  </a:moveTo>
                  <a:cubicBezTo>
                    <a:pt x="1926863" y="0"/>
                    <a:pt x="2814973" y="434324"/>
                    <a:pt x="2814973" y="863191"/>
                  </a:cubicBezTo>
                  <a:cubicBezTo>
                    <a:pt x="2814973" y="1292058"/>
                    <a:pt x="2294310" y="1566825"/>
                    <a:pt x="1360307" y="1594839"/>
                  </a:cubicBezTo>
                  <a:cubicBezTo>
                    <a:pt x="426304" y="1622853"/>
                    <a:pt x="48173" y="1319671"/>
                    <a:pt x="3039" y="976074"/>
                  </a:cubicBezTo>
                  <a:cubicBezTo>
                    <a:pt x="-42095" y="632477"/>
                    <a:pt x="416840" y="152646"/>
                    <a:pt x="1284367" y="244086"/>
                  </a:cubicBezTo>
                </a:path>
              </a:pathLst>
            </a:custGeom>
            <a:noFill/>
            <a:ln w="69850" cap="rnd">
              <a:gradFill flip="none" rotWithShape="1">
                <a:gsLst>
                  <a:gs pos="0">
                    <a:schemeClr val="bg1">
                      <a:alpha val="75000"/>
                    </a:schemeClr>
                  </a:gs>
                  <a:gs pos="100000">
                    <a:schemeClr val="bg1">
                      <a:lumMod val="50000"/>
                    </a:schemeClr>
                  </a:gs>
                </a:gsLst>
                <a:lin ang="2700000" scaled="1"/>
                <a:tileRect/>
              </a:gra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CF9EF00-27DA-468E-883C-CFEC25E3D453}"/>
                </a:ext>
              </a:extLst>
            </p:cNvPr>
            <p:cNvSpPr txBox="1"/>
            <p:nvPr/>
          </p:nvSpPr>
          <p:spPr>
            <a:xfrm>
              <a:off x="6302567" y="1131046"/>
              <a:ext cx="26369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maturity</a:t>
              </a:r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323A4731-9AC0-476D-9373-FAEC1EF330B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09025" y="1715821"/>
              <a:ext cx="656407" cy="846726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411D6C7-1053-4A12-95F6-AF0A6D6BA56A}"/>
                </a:ext>
              </a:extLst>
            </p:cNvPr>
            <p:cNvSpPr txBox="1"/>
            <p:nvPr/>
          </p:nvSpPr>
          <p:spPr>
            <a:xfrm>
              <a:off x="2907366" y="1131046"/>
              <a:ext cx="26369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API</a:t>
              </a: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2AF2175F-3CD4-42EF-8FB1-616B2F365DA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01746" y="1715821"/>
              <a:ext cx="733190" cy="992617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C260A84-18B5-4406-8C57-81D9302BC798}"/>
                </a:ext>
              </a:extLst>
            </p:cNvPr>
            <p:cNvSpPr txBox="1"/>
            <p:nvPr/>
          </p:nvSpPr>
          <p:spPr>
            <a:xfrm>
              <a:off x="7365433" y="5294376"/>
              <a:ext cx="263695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feature</a:t>
              </a:r>
            </a:p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richness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D14C93F-AAD6-4ED1-9FF1-510386202F37}"/>
                </a:ext>
              </a:extLst>
            </p:cNvPr>
            <p:cNvSpPr txBox="1"/>
            <p:nvPr/>
          </p:nvSpPr>
          <p:spPr>
            <a:xfrm>
              <a:off x="4073542" y="5341099"/>
              <a:ext cx="273822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interfacing</a:t>
              </a:r>
            </a:p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(replaceable)</a:t>
              </a: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8C8427B-DBFF-44E1-9BDB-8800B86305E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44320" y="4348482"/>
              <a:ext cx="188660" cy="939587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68F3EBB-C1ED-4CD4-A1EB-88918DCAE344}"/>
                </a:ext>
              </a:extLst>
            </p:cNvPr>
            <p:cNvSpPr txBox="1"/>
            <p:nvPr/>
          </p:nvSpPr>
          <p:spPr>
            <a:xfrm>
              <a:off x="270077" y="3653247"/>
              <a:ext cx="27382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simplicity</a:t>
              </a: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8607993-541E-4003-B7EF-CF519A1E0E2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03303" y="3653247"/>
              <a:ext cx="1370239" cy="233418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C2262E97-553F-4A1E-A790-970855B4CDB8}"/>
              </a:ext>
            </a:extLst>
          </p:cNvPr>
          <p:cNvGrpSpPr/>
          <p:nvPr/>
        </p:nvGrpSpPr>
        <p:grpSpPr>
          <a:xfrm>
            <a:off x="7035828" y="583931"/>
            <a:ext cx="4745738" cy="2550192"/>
            <a:chOff x="2441862" y="744276"/>
            <a:chExt cx="7723142" cy="5094304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2E1568F3-E920-47D4-B222-EC2827576864}"/>
                </a:ext>
              </a:extLst>
            </p:cNvPr>
            <p:cNvSpPr txBox="1"/>
            <p:nvPr/>
          </p:nvSpPr>
          <p:spPr>
            <a:xfrm>
              <a:off x="4728476" y="2848902"/>
              <a:ext cx="2636954" cy="13526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Learning</a:t>
              </a:r>
              <a:endParaRPr lang="en-US" dirty="0">
                <a:solidFill>
                  <a:schemeClr val="bg1"/>
                </a:solidFill>
                <a:latin typeface="Kristen ITC" panose="03050502040202030202" pitchFamily="66" charset="0"/>
              </a:endParaRPr>
            </a:p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Curve</a:t>
              </a:r>
            </a:p>
          </p:txBody>
        </p:sp>
        <p:sp>
          <p:nvSpPr>
            <p:cNvPr id="67" name="Oval 8">
              <a:extLst>
                <a:ext uri="{FF2B5EF4-FFF2-40B4-BE49-F238E27FC236}">
                  <a16:creationId xmlns:a16="http://schemas.microsoft.com/office/drawing/2014/main" id="{11CE3718-3E47-4DAC-B5DE-5A3048D4F8E2}"/>
                </a:ext>
              </a:extLst>
            </p:cNvPr>
            <p:cNvSpPr/>
            <p:nvPr/>
          </p:nvSpPr>
          <p:spPr>
            <a:xfrm rot="21285438">
              <a:off x="4093563" y="2512196"/>
              <a:ext cx="3859553" cy="1730012"/>
            </a:xfrm>
            <a:custGeom>
              <a:avLst/>
              <a:gdLst>
                <a:gd name="connsiteX0" fmla="*/ 0 w 2810458"/>
                <a:gd name="connsiteY0" fmla="*/ 776533 h 1553066"/>
                <a:gd name="connsiteX1" fmla="*/ 1405229 w 2810458"/>
                <a:gd name="connsiteY1" fmla="*/ 0 h 1553066"/>
                <a:gd name="connsiteX2" fmla="*/ 2810458 w 2810458"/>
                <a:gd name="connsiteY2" fmla="*/ 776533 h 1553066"/>
                <a:gd name="connsiteX3" fmla="*/ 1405229 w 2810458"/>
                <a:gd name="connsiteY3" fmla="*/ 1553066 h 1553066"/>
                <a:gd name="connsiteX4" fmla="*/ 0 w 2810458"/>
                <a:gd name="connsiteY4" fmla="*/ 776533 h 1553066"/>
                <a:gd name="connsiteX0" fmla="*/ 1405229 w 2810458"/>
                <a:gd name="connsiteY0" fmla="*/ 0 h 1553066"/>
                <a:gd name="connsiteX1" fmla="*/ 2810458 w 2810458"/>
                <a:gd name="connsiteY1" fmla="*/ 776533 h 1553066"/>
                <a:gd name="connsiteX2" fmla="*/ 1405229 w 2810458"/>
                <a:gd name="connsiteY2" fmla="*/ 1553066 h 1553066"/>
                <a:gd name="connsiteX3" fmla="*/ 0 w 2810458"/>
                <a:gd name="connsiteY3" fmla="*/ 776533 h 1553066"/>
                <a:gd name="connsiteX4" fmla="*/ 1496669 w 2810458"/>
                <a:gd name="connsiteY4" fmla="*/ 91440 h 1553066"/>
                <a:gd name="connsiteX0" fmla="*/ 1405950 w 2811179"/>
                <a:gd name="connsiteY0" fmla="*/ 0 h 1553066"/>
                <a:gd name="connsiteX1" fmla="*/ 2811179 w 2811179"/>
                <a:gd name="connsiteY1" fmla="*/ 776533 h 1553066"/>
                <a:gd name="connsiteX2" fmla="*/ 1405950 w 2811179"/>
                <a:gd name="connsiteY2" fmla="*/ 1553066 h 1553066"/>
                <a:gd name="connsiteX3" fmla="*/ 721 w 2811179"/>
                <a:gd name="connsiteY3" fmla="*/ 776533 h 1553066"/>
                <a:gd name="connsiteX4" fmla="*/ 1280573 w 2811179"/>
                <a:gd name="connsiteY4" fmla="*/ 157428 h 1553066"/>
                <a:gd name="connsiteX0" fmla="*/ 1707321 w 3112550"/>
                <a:gd name="connsiteY0" fmla="*/ 0 h 1553375"/>
                <a:gd name="connsiteX1" fmla="*/ 3112550 w 3112550"/>
                <a:gd name="connsiteY1" fmla="*/ 776533 h 1553375"/>
                <a:gd name="connsiteX2" fmla="*/ 1707321 w 3112550"/>
                <a:gd name="connsiteY2" fmla="*/ 1553066 h 1553375"/>
                <a:gd name="connsiteX3" fmla="*/ 434 w 3112550"/>
                <a:gd name="connsiteY3" fmla="*/ 861374 h 1553375"/>
                <a:gd name="connsiteX4" fmla="*/ 1581944 w 3112550"/>
                <a:gd name="connsiteY4" fmla="*/ 157428 h 1553375"/>
                <a:gd name="connsiteX0" fmla="*/ 1707022 w 3112251"/>
                <a:gd name="connsiteY0" fmla="*/ 0 h 1685293"/>
                <a:gd name="connsiteX1" fmla="*/ 3112251 w 3112251"/>
                <a:gd name="connsiteY1" fmla="*/ 776533 h 1685293"/>
                <a:gd name="connsiteX2" fmla="*/ 1650461 w 3112251"/>
                <a:gd name="connsiteY2" fmla="*/ 1685041 h 1685293"/>
                <a:gd name="connsiteX3" fmla="*/ 135 w 3112251"/>
                <a:gd name="connsiteY3" fmla="*/ 861374 h 1685293"/>
                <a:gd name="connsiteX4" fmla="*/ 1581645 w 3112251"/>
                <a:gd name="connsiteY4" fmla="*/ 157428 h 1685293"/>
                <a:gd name="connsiteX0" fmla="*/ 1527956 w 2933185"/>
                <a:gd name="connsiteY0" fmla="*/ 0 h 1686997"/>
                <a:gd name="connsiteX1" fmla="*/ 2933185 w 2933185"/>
                <a:gd name="connsiteY1" fmla="*/ 776533 h 1686997"/>
                <a:gd name="connsiteX2" fmla="*/ 1471395 w 2933185"/>
                <a:gd name="connsiteY2" fmla="*/ 1685041 h 1686997"/>
                <a:gd name="connsiteX3" fmla="*/ 178 w 2933185"/>
                <a:gd name="connsiteY3" fmla="*/ 993349 h 1686997"/>
                <a:gd name="connsiteX4" fmla="*/ 1402579 w 2933185"/>
                <a:gd name="connsiteY4" fmla="*/ 157428 h 1686997"/>
                <a:gd name="connsiteX0" fmla="*/ 1406931 w 2812160"/>
                <a:gd name="connsiteY0" fmla="*/ 0 h 1685503"/>
                <a:gd name="connsiteX1" fmla="*/ 2812160 w 2812160"/>
                <a:gd name="connsiteY1" fmla="*/ 776533 h 1685503"/>
                <a:gd name="connsiteX2" fmla="*/ 1350370 w 2812160"/>
                <a:gd name="connsiteY2" fmla="*/ 1685041 h 1685503"/>
                <a:gd name="connsiteX3" fmla="*/ 226 w 2812160"/>
                <a:gd name="connsiteY3" fmla="*/ 889416 h 1685503"/>
                <a:gd name="connsiteX4" fmla="*/ 1281554 w 2812160"/>
                <a:gd name="connsiteY4" fmla="*/ 157428 h 1685503"/>
                <a:gd name="connsiteX0" fmla="*/ 1406795 w 2812024"/>
                <a:gd name="connsiteY0" fmla="*/ 0 h 1685663"/>
                <a:gd name="connsiteX1" fmla="*/ 2812024 w 2812024"/>
                <a:gd name="connsiteY1" fmla="*/ 776533 h 1685663"/>
                <a:gd name="connsiteX2" fmla="*/ 1350234 w 2812024"/>
                <a:gd name="connsiteY2" fmla="*/ 1685041 h 1685663"/>
                <a:gd name="connsiteX3" fmla="*/ 90 w 2812024"/>
                <a:gd name="connsiteY3" fmla="*/ 889416 h 1685663"/>
                <a:gd name="connsiteX4" fmla="*/ 1281418 w 2812024"/>
                <a:gd name="connsiteY4" fmla="*/ 157428 h 1685663"/>
                <a:gd name="connsiteX0" fmla="*/ 1406791 w 2812020"/>
                <a:gd name="connsiteY0" fmla="*/ 0 h 1685395"/>
                <a:gd name="connsiteX1" fmla="*/ 2812020 w 2812020"/>
                <a:gd name="connsiteY1" fmla="*/ 776533 h 1685395"/>
                <a:gd name="connsiteX2" fmla="*/ 1350230 w 2812020"/>
                <a:gd name="connsiteY2" fmla="*/ 1685041 h 1685395"/>
                <a:gd name="connsiteX3" fmla="*/ 86 w 2812020"/>
                <a:gd name="connsiteY3" fmla="*/ 889416 h 1685395"/>
                <a:gd name="connsiteX4" fmla="*/ 1281414 w 2812020"/>
                <a:gd name="connsiteY4" fmla="*/ 157428 h 1685395"/>
                <a:gd name="connsiteX0" fmla="*/ 1406978 w 2812207"/>
                <a:gd name="connsiteY0" fmla="*/ 0 h 1508534"/>
                <a:gd name="connsiteX1" fmla="*/ 2812207 w 2812207"/>
                <a:gd name="connsiteY1" fmla="*/ 776533 h 1508534"/>
                <a:gd name="connsiteX2" fmla="*/ 1357541 w 2812207"/>
                <a:gd name="connsiteY2" fmla="*/ 1508181 h 1508534"/>
                <a:gd name="connsiteX3" fmla="*/ 273 w 2812207"/>
                <a:gd name="connsiteY3" fmla="*/ 889416 h 1508534"/>
                <a:gd name="connsiteX4" fmla="*/ 1281601 w 2812207"/>
                <a:gd name="connsiteY4" fmla="*/ 157428 h 1508534"/>
                <a:gd name="connsiteX0" fmla="*/ 1406978 w 2812207"/>
                <a:gd name="connsiteY0" fmla="*/ 0 h 1509510"/>
                <a:gd name="connsiteX1" fmla="*/ 2812207 w 2812207"/>
                <a:gd name="connsiteY1" fmla="*/ 776533 h 1509510"/>
                <a:gd name="connsiteX2" fmla="*/ 1357541 w 2812207"/>
                <a:gd name="connsiteY2" fmla="*/ 1508181 h 1509510"/>
                <a:gd name="connsiteX3" fmla="*/ 273 w 2812207"/>
                <a:gd name="connsiteY3" fmla="*/ 889416 h 1509510"/>
                <a:gd name="connsiteX4" fmla="*/ 1281601 w 2812207"/>
                <a:gd name="connsiteY4" fmla="*/ 157428 h 1509510"/>
                <a:gd name="connsiteX0" fmla="*/ 1409744 w 2814973"/>
                <a:gd name="connsiteY0" fmla="*/ 0 h 1509980"/>
                <a:gd name="connsiteX1" fmla="*/ 2814973 w 2814973"/>
                <a:gd name="connsiteY1" fmla="*/ 776533 h 1509980"/>
                <a:gd name="connsiteX2" fmla="*/ 1360307 w 2814973"/>
                <a:gd name="connsiteY2" fmla="*/ 1508181 h 1509980"/>
                <a:gd name="connsiteX3" fmla="*/ 3039 w 2814973"/>
                <a:gd name="connsiteY3" fmla="*/ 889416 h 1509980"/>
                <a:gd name="connsiteX4" fmla="*/ 1284367 w 2814973"/>
                <a:gd name="connsiteY4" fmla="*/ 157428 h 1509980"/>
                <a:gd name="connsiteX0" fmla="*/ 1150776 w 2814973"/>
                <a:gd name="connsiteY0" fmla="*/ 0 h 1596638"/>
                <a:gd name="connsiteX1" fmla="*/ 2814973 w 2814973"/>
                <a:gd name="connsiteY1" fmla="*/ 863191 h 1596638"/>
                <a:gd name="connsiteX2" fmla="*/ 1360307 w 2814973"/>
                <a:gd name="connsiteY2" fmla="*/ 1594839 h 1596638"/>
                <a:gd name="connsiteX3" fmla="*/ 3039 w 2814973"/>
                <a:gd name="connsiteY3" fmla="*/ 976074 h 1596638"/>
                <a:gd name="connsiteX4" fmla="*/ 1284367 w 2814973"/>
                <a:gd name="connsiteY4" fmla="*/ 244086 h 159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4973" h="1596638">
                  <a:moveTo>
                    <a:pt x="1150776" y="0"/>
                  </a:moveTo>
                  <a:cubicBezTo>
                    <a:pt x="1926863" y="0"/>
                    <a:pt x="2814973" y="434324"/>
                    <a:pt x="2814973" y="863191"/>
                  </a:cubicBezTo>
                  <a:cubicBezTo>
                    <a:pt x="2814973" y="1292058"/>
                    <a:pt x="2294310" y="1566825"/>
                    <a:pt x="1360307" y="1594839"/>
                  </a:cubicBezTo>
                  <a:cubicBezTo>
                    <a:pt x="426304" y="1622853"/>
                    <a:pt x="48173" y="1319671"/>
                    <a:pt x="3039" y="976074"/>
                  </a:cubicBezTo>
                  <a:cubicBezTo>
                    <a:pt x="-42095" y="632477"/>
                    <a:pt x="416840" y="152646"/>
                    <a:pt x="1284367" y="244086"/>
                  </a:cubicBezTo>
                </a:path>
              </a:pathLst>
            </a:custGeom>
            <a:noFill/>
            <a:ln w="69850" cap="rnd">
              <a:gradFill flip="none" rotWithShape="1">
                <a:gsLst>
                  <a:gs pos="0">
                    <a:schemeClr val="bg1">
                      <a:alpha val="75000"/>
                    </a:schemeClr>
                  </a:gs>
                  <a:gs pos="100000">
                    <a:schemeClr val="bg1">
                      <a:lumMod val="50000"/>
                    </a:schemeClr>
                  </a:gs>
                </a:gsLst>
                <a:lin ang="2700000" scaled="1"/>
                <a:tileRect/>
              </a:gra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1C4DB3E3-E1C5-44CD-9775-E631CDF69E4D}"/>
                </a:ext>
              </a:extLst>
            </p:cNvPr>
            <p:cNvSpPr txBox="1"/>
            <p:nvPr/>
          </p:nvSpPr>
          <p:spPr>
            <a:xfrm>
              <a:off x="7528050" y="744276"/>
              <a:ext cx="2636954" cy="14148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quality</a:t>
              </a:r>
            </a:p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docs</a:t>
              </a:r>
            </a:p>
          </p:txBody>
        </p: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AB63D25F-9AF1-45B0-9046-9E0C8235D3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4165" y="1821494"/>
              <a:ext cx="1060849" cy="715577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EEE9DE9D-4A08-45C6-A9F5-5C258C9209B6}"/>
                </a:ext>
              </a:extLst>
            </p:cNvPr>
            <p:cNvSpPr txBox="1"/>
            <p:nvPr/>
          </p:nvSpPr>
          <p:spPr>
            <a:xfrm>
              <a:off x="2907366" y="1131047"/>
              <a:ext cx="2636954" cy="8084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usability</a:t>
              </a:r>
            </a:p>
          </p:txBody>
        </p: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F497A029-B6EF-4935-B918-173D14801EB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01746" y="1715821"/>
              <a:ext cx="733190" cy="992617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4DAA652E-08BA-4DDA-8977-31EC14F74EB4}"/>
                </a:ext>
              </a:extLst>
            </p:cNvPr>
            <p:cNvSpPr txBox="1"/>
            <p:nvPr/>
          </p:nvSpPr>
          <p:spPr>
            <a:xfrm>
              <a:off x="2441862" y="5030093"/>
              <a:ext cx="2636954" cy="8084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fast feedback</a:t>
              </a:r>
            </a:p>
          </p:txBody>
        </p: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4C55FB42-D7AD-40BD-9CB3-AFF1595092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46728" y="4538911"/>
              <a:ext cx="581748" cy="546999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668C4EB6-2014-4BDA-B9C6-AAD88C0A2A3B}"/>
              </a:ext>
            </a:extLst>
          </p:cNvPr>
          <p:cNvSpPr txBox="1"/>
          <p:nvPr/>
        </p:nvSpPr>
        <p:spPr>
          <a:xfrm>
            <a:off x="10000225" y="2928104"/>
            <a:ext cx="16203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Kristen ITC" panose="03050502040202030202" pitchFamily="66" charset="0"/>
              </a:rPr>
              <a:t>team expertise</a:t>
            </a: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9B2CC143-5B7C-4580-B2C3-4F6FD6E07C78}"/>
              </a:ext>
            </a:extLst>
          </p:cNvPr>
          <p:cNvCxnSpPr>
            <a:cxnSpLocks/>
          </p:cNvCxnSpPr>
          <p:nvPr/>
        </p:nvCxnSpPr>
        <p:spPr>
          <a:xfrm flipH="1" flipV="1">
            <a:off x="9784947" y="2384924"/>
            <a:ext cx="653382" cy="543180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49A360A-FF29-41FF-8F55-D654A0F09C0B}"/>
              </a:ext>
            </a:extLst>
          </p:cNvPr>
          <p:cNvGrpSpPr/>
          <p:nvPr/>
        </p:nvGrpSpPr>
        <p:grpSpPr>
          <a:xfrm>
            <a:off x="4729122" y="1257433"/>
            <a:ext cx="7229169" cy="5016743"/>
            <a:chOff x="3328036" y="1329953"/>
            <a:chExt cx="7229169" cy="5016743"/>
          </a:xfrm>
        </p:grpSpPr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751A264B-8247-41FF-990A-AD2B13DBD643}"/>
                </a:ext>
              </a:extLst>
            </p:cNvPr>
            <p:cNvGrpSpPr/>
            <p:nvPr/>
          </p:nvGrpSpPr>
          <p:grpSpPr>
            <a:xfrm>
              <a:off x="3328036" y="1329953"/>
              <a:ext cx="7229169" cy="4655901"/>
              <a:chOff x="2165040" y="-2178827"/>
              <a:chExt cx="10027802" cy="7780646"/>
            </a:xfrm>
          </p:grpSpPr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4D82ECE-A045-4F8C-8596-184997310F43}"/>
                  </a:ext>
                </a:extLst>
              </p:cNvPr>
              <p:cNvSpPr txBox="1"/>
              <p:nvPr/>
            </p:nvSpPr>
            <p:spPr>
              <a:xfrm>
                <a:off x="4728477" y="3117223"/>
                <a:ext cx="2636953" cy="7715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bg1"/>
                    </a:solidFill>
                    <a:latin typeface="Kristen ITC" panose="03050502040202030202" pitchFamily="66" charset="0"/>
                  </a:rPr>
                  <a:t>Runtime</a:t>
                </a:r>
                <a:endParaRPr lang="en-US" sz="2000" dirty="0">
                  <a:solidFill>
                    <a:schemeClr val="bg1"/>
                  </a:solidFill>
                  <a:latin typeface="Kristen ITC" panose="03050502040202030202" pitchFamily="66" charset="0"/>
                </a:endParaRPr>
              </a:p>
            </p:txBody>
          </p:sp>
          <p:sp>
            <p:nvSpPr>
              <p:cNvPr id="43" name="Oval 8">
                <a:extLst>
                  <a:ext uri="{FF2B5EF4-FFF2-40B4-BE49-F238E27FC236}">
                    <a16:creationId xmlns:a16="http://schemas.microsoft.com/office/drawing/2014/main" id="{DFB1B03D-43EC-4495-9972-4C2F611E2D04}"/>
                  </a:ext>
                </a:extLst>
              </p:cNvPr>
              <p:cNvSpPr/>
              <p:nvPr/>
            </p:nvSpPr>
            <p:spPr>
              <a:xfrm rot="21285438">
                <a:off x="4461322" y="2704403"/>
                <a:ext cx="3171265" cy="1449192"/>
              </a:xfrm>
              <a:custGeom>
                <a:avLst/>
                <a:gdLst>
                  <a:gd name="connsiteX0" fmla="*/ 0 w 2810458"/>
                  <a:gd name="connsiteY0" fmla="*/ 776533 h 1553066"/>
                  <a:gd name="connsiteX1" fmla="*/ 1405229 w 2810458"/>
                  <a:gd name="connsiteY1" fmla="*/ 0 h 1553066"/>
                  <a:gd name="connsiteX2" fmla="*/ 2810458 w 2810458"/>
                  <a:gd name="connsiteY2" fmla="*/ 776533 h 1553066"/>
                  <a:gd name="connsiteX3" fmla="*/ 1405229 w 2810458"/>
                  <a:gd name="connsiteY3" fmla="*/ 1553066 h 1553066"/>
                  <a:gd name="connsiteX4" fmla="*/ 0 w 2810458"/>
                  <a:gd name="connsiteY4" fmla="*/ 776533 h 1553066"/>
                  <a:gd name="connsiteX0" fmla="*/ 1405229 w 2810458"/>
                  <a:gd name="connsiteY0" fmla="*/ 0 h 1553066"/>
                  <a:gd name="connsiteX1" fmla="*/ 2810458 w 2810458"/>
                  <a:gd name="connsiteY1" fmla="*/ 776533 h 1553066"/>
                  <a:gd name="connsiteX2" fmla="*/ 1405229 w 2810458"/>
                  <a:gd name="connsiteY2" fmla="*/ 1553066 h 1553066"/>
                  <a:gd name="connsiteX3" fmla="*/ 0 w 2810458"/>
                  <a:gd name="connsiteY3" fmla="*/ 776533 h 1553066"/>
                  <a:gd name="connsiteX4" fmla="*/ 1496669 w 2810458"/>
                  <a:gd name="connsiteY4" fmla="*/ 91440 h 1553066"/>
                  <a:gd name="connsiteX0" fmla="*/ 1405950 w 2811179"/>
                  <a:gd name="connsiteY0" fmla="*/ 0 h 1553066"/>
                  <a:gd name="connsiteX1" fmla="*/ 2811179 w 2811179"/>
                  <a:gd name="connsiteY1" fmla="*/ 776533 h 1553066"/>
                  <a:gd name="connsiteX2" fmla="*/ 1405950 w 2811179"/>
                  <a:gd name="connsiteY2" fmla="*/ 1553066 h 1553066"/>
                  <a:gd name="connsiteX3" fmla="*/ 721 w 2811179"/>
                  <a:gd name="connsiteY3" fmla="*/ 776533 h 1553066"/>
                  <a:gd name="connsiteX4" fmla="*/ 1280573 w 2811179"/>
                  <a:gd name="connsiteY4" fmla="*/ 157428 h 1553066"/>
                  <a:gd name="connsiteX0" fmla="*/ 1707321 w 3112550"/>
                  <a:gd name="connsiteY0" fmla="*/ 0 h 1553375"/>
                  <a:gd name="connsiteX1" fmla="*/ 3112550 w 3112550"/>
                  <a:gd name="connsiteY1" fmla="*/ 776533 h 1553375"/>
                  <a:gd name="connsiteX2" fmla="*/ 1707321 w 3112550"/>
                  <a:gd name="connsiteY2" fmla="*/ 1553066 h 1553375"/>
                  <a:gd name="connsiteX3" fmla="*/ 434 w 3112550"/>
                  <a:gd name="connsiteY3" fmla="*/ 861374 h 1553375"/>
                  <a:gd name="connsiteX4" fmla="*/ 1581944 w 3112550"/>
                  <a:gd name="connsiteY4" fmla="*/ 157428 h 1553375"/>
                  <a:gd name="connsiteX0" fmla="*/ 1707022 w 3112251"/>
                  <a:gd name="connsiteY0" fmla="*/ 0 h 1685293"/>
                  <a:gd name="connsiteX1" fmla="*/ 3112251 w 3112251"/>
                  <a:gd name="connsiteY1" fmla="*/ 776533 h 1685293"/>
                  <a:gd name="connsiteX2" fmla="*/ 1650461 w 3112251"/>
                  <a:gd name="connsiteY2" fmla="*/ 1685041 h 1685293"/>
                  <a:gd name="connsiteX3" fmla="*/ 135 w 3112251"/>
                  <a:gd name="connsiteY3" fmla="*/ 861374 h 1685293"/>
                  <a:gd name="connsiteX4" fmla="*/ 1581645 w 3112251"/>
                  <a:gd name="connsiteY4" fmla="*/ 157428 h 1685293"/>
                  <a:gd name="connsiteX0" fmla="*/ 1527956 w 2933185"/>
                  <a:gd name="connsiteY0" fmla="*/ 0 h 1686997"/>
                  <a:gd name="connsiteX1" fmla="*/ 2933185 w 2933185"/>
                  <a:gd name="connsiteY1" fmla="*/ 776533 h 1686997"/>
                  <a:gd name="connsiteX2" fmla="*/ 1471395 w 2933185"/>
                  <a:gd name="connsiteY2" fmla="*/ 1685041 h 1686997"/>
                  <a:gd name="connsiteX3" fmla="*/ 178 w 2933185"/>
                  <a:gd name="connsiteY3" fmla="*/ 993349 h 1686997"/>
                  <a:gd name="connsiteX4" fmla="*/ 1402579 w 2933185"/>
                  <a:gd name="connsiteY4" fmla="*/ 157428 h 1686997"/>
                  <a:gd name="connsiteX0" fmla="*/ 1406931 w 2812160"/>
                  <a:gd name="connsiteY0" fmla="*/ 0 h 1685503"/>
                  <a:gd name="connsiteX1" fmla="*/ 2812160 w 2812160"/>
                  <a:gd name="connsiteY1" fmla="*/ 776533 h 1685503"/>
                  <a:gd name="connsiteX2" fmla="*/ 1350370 w 2812160"/>
                  <a:gd name="connsiteY2" fmla="*/ 1685041 h 1685503"/>
                  <a:gd name="connsiteX3" fmla="*/ 226 w 2812160"/>
                  <a:gd name="connsiteY3" fmla="*/ 889416 h 1685503"/>
                  <a:gd name="connsiteX4" fmla="*/ 1281554 w 2812160"/>
                  <a:gd name="connsiteY4" fmla="*/ 157428 h 1685503"/>
                  <a:gd name="connsiteX0" fmla="*/ 1406795 w 2812024"/>
                  <a:gd name="connsiteY0" fmla="*/ 0 h 1685663"/>
                  <a:gd name="connsiteX1" fmla="*/ 2812024 w 2812024"/>
                  <a:gd name="connsiteY1" fmla="*/ 776533 h 1685663"/>
                  <a:gd name="connsiteX2" fmla="*/ 1350234 w 2812024"/>
                  <a:gd name="connsiteY2" fmla="*/ 1685041 h 1685663"/>
                  <a:gd name="connsiteX3" fmla="*/ 90 w 2812024"/>
                  <a:gd name="connsiteY3" fmla="*/ 889416 h 1685663"/>
                  <a:gd name="connsiteX4" fmla="*/ 1281418 w 2812024"/>
                  <a:gd name="connsiteY4" fmla="*/ 157428 h 1685663"/>
                  <a:gd name="connsiteX0" fmla="*/ 1406791 w 2812020"/>
                  <a:gd name="connsiteY0" fmla="*/ 0 h 1685395"/>
                  <a:gd name="connsiteX1" fmla="*/ 2812020 w 2812020"/>
                  <a:gd name="connsiteY1" fmla="*/ 776533 h 1685395"/>
                  <a:gd name="connsiteX2" fmla="*/ 1350230 w 2812020"/>
                  <a:gd name="connsiteY2" fmla="*/ 1685041 h 1685395"/>
                  <a:gd name="connsiteX3" fmla="*/ 86 w 2812020"/>
                  <a:gd name="connsiteY3" fmla="*/ 889416 h 1685395"/>
                  <a:gd name="connsiteX4" fmla="*/ 1281414 w 2812020"/>
                  <a:gd name="connsiteY4" fmla="*/ 157428 h 1685395"/>
                  <a:gd name="connsiteX0" fmla="*/ 1406978 w 2812207"/>
                  <a:gd name="connsiteY0" fmla="*/ 0 h 1508534"/>
                  <a:gd name="connsiteX1" fmla="*/ 2812207 w 2812207"/>
                  <a:gd name="connsiteY1" fmla="*/ 776533 h 1508534"/>
                  <a:gd name="connsiteX2" fmla="*/ 1357541 w 2812207"/>
                  <a:gd name="connsiteY2" fmla="*/ 1508181 h 1508534"/>
                  <a:gd name="connsiteX3" fmla="*/ 273 w 2812207"/>
                  <a:gd name="connsiteY3" fmla="*/ 889416 h 1508534"/>
                  <a:gd name="connsiteX4" fmla="*/ 1281601 w 2812207"/>
                  <a:gd name="connsiteY4" fmla="*/ 157428 h 1508534"/>
                  <a:gd name="connsiteX0" fmla="*/ 1406978 w 2812207"/>
                  <a:gd name="connsiteY0" fmla="*/ 0 h 1509510"/>
                  <a:gd name="connsiteX1" fmla="*/ 2812207 w 2812207"/>
                  <a:gd name="connsiteY1" fmla="*/ 776533 h 1509510"/>
                  <a:gd name="connsiteX2" fmla="*/ 1357541 w 2812207"/>
                  <a:gd name="connsiteY2" fmla="*/ 1508181 h 1509510"/>
                  <a:gd name="connsiteX3" fmla="*/ 273 w 2812207"/>
                  <a:gd name="connsiteY3" fmla="*/ 889416 h 1509510"/>
                  <a:gd name="connsiteX4" fmla="*/ 1281601 w 2812207"/>
                  <a:gd name="connsiteY4" fmla="*/ 157428 h 1509510"/>
                  <a:gd name="connsiteX0" fmla="*/ 1409744 w 2814973"/>
                  <a:gd name="connsiteY0" fmla="*/ 0 h 1509980"/>
                  <a:gd name="connsiteX1" fmla="*/ 2814973 w 2814973"/>
                  <a:gd name="connsiteY1" fmla="*/ 776533 h 1509980"/>
                  <a:gd name="connsiteX2" fmla="*/ 1360307 w 2814973"/>
                  <a:gd name="connsiteY2" fmla="*/ 1508181 h 1509980"/>
                  <a:gd name="connsiteX3" fmla="*/ 3039 w 2814973"/>
                  <a:gd name="connsiteY3" fmla="*/ 889416 h 1509980"/>
                  <a:gd name="connsiteX4" fmla="*/ 1284367 w 2814973"/>
                  <a:gd name="connsiteY4" fmla="*/ 157428 h 1509980"/>
                  <a:gd name="connsiteX0" fmla="*/ 1150776 w 2814973"/>
                  <a:gd name="connsiteY0" fmla="*/ 0 h 1596638"/>
                  <a:gd name="connsiteX1" fmla="*/ 2814973 w 2814973"/>
                  <a:gd name="connsiteY1" fmla="*/ 863191 h 1596638"/>
                  <a:gd name="connsiteX2" fmla="*/ 1360307 w 2814973"/>
                  <a:gd name="connsiteY2" fmla="*/ 1594839 h 1596638"/>
                  <a:gd name="connsiteX3" fmla="*/ 3039 w 2814973"/>
                  <a:gd name="connsiteY3" fmla="*/ 976074 h 1596638"/>
                  <a:gd name="connsiteX4" fmla="*/ 1284367 w 2814973"/>
                  <a:gd name="connsiteY4" fmla="*/ 244086 h 15966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14973" h="1596638">
                    <a:moveTo>
                      <a:pt x="1150776" y="0"/>
                    </a:moveTo>
                    <a:cubicBezTo>
                      <a:pt x="1926863" y="0"/>
                      <a:pt x="2814973" y="434324"/>
                      <a:pt x="2814973" y="863191"/>
                    </a:cubicBezTo>
                    <a:cubicBezTo>
                      <a:pt x="2814973" y="1292058"/>
                      <a:pt x="2294310" y="1566825"/>
                      <a:pt x="1360307" y="1594839"/>
                    </a:cubicBezTo>
                    <a:cubicBezTo>
                      <a:pt x="426304" y="1622853"/>
                      <a:pt x="48173" y="1319671"/>
                      <a:pt x="3039" y="976074"/>
                    </a:cubicBezTo>
                    <a:cubicBezTo>
                      <a:pt x="-42095" y="632477"/>
                      <a:pt x="416840" y="152646"/>
                      <a:pt x="1284367" y="244086"/>
                    </a:cubicBezTo>
                  </a:path>
                </a:pathLst>
              </a:custGeom>
              <a:noFill/>
              <a:ln w="69850" cap="rnd">
                <a:gradFill flip="none" rotWithShape="1">
                  <a:gsLst>
                    <a:gs pos="0">
                      <a:schemeClr val="bg1">
                        <a:alpha val="75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2700000" scaled="1"/>
                  <a:tileRect/>
                </a:gra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3E8F5642-37CA-4D0F-8C1B-377831A0B17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375162" y="1153145"/>
                <a:ext cx="1336380" cy="1367805"/>
              </a:xfrm>
              <a:prstGeom prst="line">
                <a:avLst/>
              </a:prstGeom>
              <a:ln w="53975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247F49C7-9751-4DF3-A525-67E6A9BC16F3}"/>
                  </a:ext>
                </a:extLst>
              </p:cNvPr>
              <p:cNvSpPr txBox="1"/>
              <p:nvPr/>
            </p:nvSpPr>
            <p:spPr>
              <a:xfrm>
                <a:off x="9555889" y="3327394"/>
                <a:ext cx="263695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bg1"/>
                    </a:solidFill>
                    <a:latin typeface="Kristen ITC" panose="03050502040202030202" pitchFamily="66" charset="0"/>
                  </a:rPr>
                  <a:t>no SPOF</a:t>
                </a:r>
              </a:p>
            </p:txBody>
          </p: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B7FAA3EA-203B-4AAF-BDF2-3A3ACDD66FE1}"/>
                  </a:ext>
                </a:extLst>
              </p:cNvPr>
              <p:cNvCxnSpPr>
                <a:cxnSpLocks/>
                <a:stCxn id="46" idx="1"/>
              </p:cNvCxnSpPr>
              <p:nvPr/>
            </p:nvCxnSpPr>
            <p:spPr>
              <a:xfrm flipH="1" flipV="1">
                <a:off x="7996393" y="3451061"/>
                <a:ext cx="1559495" cy="76388"/>
              </a:xfrm>
              <a:prstGeom prst="line">
                <a:avLst/>
              </a:prstGeom>
              <a:ln w="53975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B476622-A277-4B0F-8B40-FA9111BCD4D3}"/>
                  </a:ext>
                </a:extLst>
              </p:cNvPr>
              <p:cNvSpPr txBox="1"/>
              <p:nvPr/>
            </p:nvSpPr>
            <p:spPr>
              <a:xfrm>
                <a:off x="8593688" y="1985281"/>
                <a:ext cx="263695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bg1"/>
                    </a:solidFill>
                    <a:latin typeface="Kristen ITC" panose="03050502040202030202" pitchFamily="66" charset="0"/>
                  </a:rPr>
                  <a:t>stability</a:t>
                </a:r>
              </a:p>
            </p:txBody>
          </p: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14499783-063C-4E95-B48B-62E94E8948B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822653" y="2487172"/>
                <a:ext cx="938754" cy="334232"/>
              </a:xfrm>
              <a:prstGeom prst="line">
                <a:avLst/>
              </a:prstGeom>
              <a:ln w="53975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977E1A1E-B68E-4ABA-9FFC-73AD36F05ABE}"/>
                  </a:ext>
                </a:extLst>
              </p:cNvPr>
              <p:cNvCxnSpPr>
                <a:cxnSpLocks/>
                <a:endCxn id="80" idx="0"/>
              </p:cNvCxnSpPr>
              <p:nvPr/>
            </p:nvCxnSpPr>
            <p:spPr>
              <a:xfrm flipH="1">
                <a:off x="5364743" y="4473070"/>
                <a:ext cx="162033" cy="1063127"/>
              </a:xfrm>
              <a:prstGeom prst="line">
                <a:avLst/>
              </a:prstGeom>
              <a:ln w="53975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8AAD86FA-5A9B-4A38-B1CC-D5E16F187DA8}"/>
                  </a:ext>
                </a:extLst>
              </p:cNvPr>
              <p:cNvSpPr txBox="1"/>
              <p:nvPr/>
            </p:nvSpPr>
            <p:spPr>
              <a:xfrm>
                <a:off x="8292030" y="5201709"/>
                <a:ext cx="273822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bg1"/>
                    </a:solidFill>
                    <a:latin typeface="Kristen ITC" panose="03050502040202030202" pitchFamily="66" charset="0"/>
                  </a:rPr>
                  <a:t>performance</a:t>
                </a:r>
              </a:p>
            </p:txBody>
          </p: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6D2FBB41-A574-4456-9249-BB839D9F47F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10280" y="4295609"/>
                <a:ext cx="1081750" cy="907907"/>
              </a:xfrm>
              <a:prstGeom prst="line">
                <a:avLst/>
              </a:prstGeom>
              <a:ln w="53975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101CAC06-CE1C-4F26-893D-FC830621D6A3}"/>
                  </a:ext>
                </a:extLst>
              </p:cNvPr>
              <p:cNvSpPr txBox="1"/>
              <p:nvPr/>
            </p:nvSpPr>
            <p:spPr>
              <a:xfrm>
                <a:off x="2968348" y="-2178827"/>
                <a:ext cx="2636955" cy="707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bg1"/>
                    </a:solidFill>
                    <a:latin typeface="Kristen ITC" panose="03050502040202030202" pitchFamily="66" charset="0"/>
                  </a:rPr>
                  <a:t>technical constraints</a:t>
                </a:r>
              </a:p>
            </p:txBody>
          </p: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C10DEFD0-4957-4E26-A1C7-B17AB876C5E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65040" y="-1748519"/>
                <a:ext cx="1032827" cy="87329"/>
              </a:xfrm>
              <a:prstGeom prst="line">
                <a:avLst/>
              </a:prstGeom>
              <a:ln w="53975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15A858D4-B98F-474E-BD60-650EF21F7AB8}"/>
                </a:ext>
              </a:extLst>
            </p:cNvPr>
            <p:cNvSpPr txBox="1"/>
            <p:nvPr/>
          </p:nvSpPr>
          <p:spPr>
            <a:xfrm>
              <a:off x="4684235" y="5946586"/>
              <a:ext cx="190101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security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3BB0C45-F196-4CE7-9FC5-BC8BDEDA54FE}"/>
              </a:ext>
            </a:extLst>
          </p:cNvPr>
          <p:cNvGrpSpPr/>
          <p:nvPr/>
        </p:nvGrpSpPr>
        <p:grpSpPr>
          <a:xfrm>
            <a:off x="-86803" y="3387019"/>
            <a:ext cx="6609593" cy="2908286"/>
            <a:chOff x="1633325" y="958232"/>
            <a:chExt cx="9533766" cy="4194949"/>
          </a:xfrm>
        </p:grpSpPr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AA641D9E-71F3-4D90-8B53-5EDBB4793A0F}"/>
                </a:ext>
              </a:extLst>
            </p:cNvPr>
            <p:cNvSpPr txBox="1"/>
            <p:nvPr/>
          </p:nvSpPr>
          <p:spPr>
            <a:xfrm>
              <a:off x="4728479" y="3117223"/>
              <a:ext cx="2636954" cy="754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Support</a:t>
              </a:r>
            </a:p>
          </p:txBody>
        </p:sp>
        <p:sp>
          <p:nvSpPr>
            <p:cNvPr id="82" name="Oval 8">
              <a:extLst>
                <a:ext uri="{FF2B5EF4-FFF2-40B4-BE49-F238E27FC236}">
                  <a16:creationId xmlns:a16="http://schemas.microsoft.com/office/drawing/2014/main" id="{EED98A63-7D20-4CE5-944A-F457FF8A03EB}"/>
                </a:ext>
              </a:extLst>
            </p:cNvPr>
            <p:cNvSpPr/>
            <p:nvPr/>
          </p:nvSpPr>
          <p:spPr>
            <a:xfrm rot="21285438">
              <a:off x="4461322" y="2704403"/>
              <a:ext cx="3171266" cy="1449192"/>
            </a:xfrm>
            <a:custGeom>
              <a:avLst/>
              <a:gdLst>
                <a:gd name="connsiteX0" fmla="*/ 0 w 2810458"/>
                <a:gd name="connsiteY0" fmla="*/ 776533 h 1553066"/>
                <a:gd name="connsiteX1" fmla="*/ 1405229 w 2810458"/>
                <a:gd name="connsiteY1" fmla="*/ 0 h 1553066"/>
                <a:gd name="connsiteX2" fmla="*/ 2810458 w 2810458"/>
                <a:gd name="connsiteY2" fmla="*/ 776533 h 1553066"/>
                <a:gd name="connsiteX3" fmla="*/ 1405229 w 2810458"/>
                <a:gd name="connsiteY3" fmla="*/ 1553066 h 1553066"/>
                <a:gd name="connsiteX4" fmla="*/ 0 w 2810458"/>
                <a:gd name="connsiteY4" fmla="*/ 776533 h 1553066"/>
                <a:gd name="connsiteX0" fmla="*/ 1405229 w 2810458"/>
                <a:gd name="connsiteY0" fmla="*/ 0 h 1553066"/>
                <a:gd name="connsiteX1" fmla="*/ 2810458 w 2810458"/>
                <a:gd name="connsiteY1" fmla="*/ 776533 h 1553066"/>
                <a:gd name="connsiteX2" fmla="*/ 1405229 w 2810458"/>
                <a:gd name="connsiteY2" fmla="*/ 1553066 h 1553066"/>
                <a:gd name="connsiteX3" fmla="*/ 0 w 2810458"/>
                <a:gd name="connsiteY3" fmla="*/ 776533 h 1553066"/>
                <a:gd name="connsiteX4" fmla="*/ 1496669 w 2810458"/>
                <a:gd name="connsiteY4" fmla="*/ 91440 h 1553066"/>
                <a:gd name="connsiteX0" fmla="*/ 1405950 w 2811179"/>
                <a:gd name="connsiteY0" fmla="*/ 0 h 1553066"/>
                <a:gd name="connsiteX1" fmla="*/ 2811179 w 2811179"/>
                <a:gd name="connsiteY1" fmla="*/ 776533 h 1553066"/>
                <a:gd name="connsiteX2" fmla="*/ 1405950 w 2811179"/>
                <a:gd name="connsiteY2" fmla="*/ 1553066 h 1553066"/>
                <a:gd name="connsiteX3" fmla="*/ 721 w 2811179"/>
                <a:gd name="connsiteY3" fmla="*/ 776533 h 1553066"/>
                <a:gd name="connsiteX4" fmla="*/ 1280573 w 2811179"/>
                <a:gd name="connsiteY4" fmla="*/ 157428 h 1553066"/>
                <a:gd name="connsiteX0" fmla="*/ 1707321 w 3112550"/>
                <a:gd name="connsiteY0" fmla="*/ 0 h 1553375"/>
                <a:gd name="connsiteX1" fmla="*/ 3112550 w 3112550"/>
                <a:gd name="connsiteY1" fmla="*/ 776533 h 1553375"/>
                <a:gd name="connsiteX2" fmla="*/ 1707321 w 3112550"/>
                <a:gd name="connsiteY2" fmla="*/ 1553066 h 1553375"/>
                <a:gd name="connsiteX3" fmla="*/ 434 w 3112550"/>
                <a:gd name="connsiteY3" fmla="*/ 861374 h 1553375"/>
                <a:gd name="connsiteX4" fmla="*/ 1581944 w 3112550"/>
                <a:gd name="connsiteY4" fmla="*/ 157428 h 1553375"/>
                <a:gd name="connsiteX0" fmla="*/ 1707022 w 3112251"/>
                <a:gd name="connsiteY0" fmla="*/ 0 h 1685293"/>
                <a:gd name="connsiteX1" fmla="*/ 3112251 w 3112251"/>
                <a:gd name="connsiteY1" fmla="*/ 776533 h 1685293"/>
                <a:gd name="connsiteX2" fmla="*/ 1650461 w 3112251"/>
                <a:gd name="connsiteY2" fmla="*/ 1685041 h 1685293"/>
                <a:gd name="connsiteX3" fmla="*/ 135 w 3112251"/>
                <a:gd name="connsiteY3" fmla="*/ 861374 h 1685293"/>
                <a:gd name="connsiteX4" fmla="*/ 1581645 w 3112251"/>
                <a:gd name="connsiteY4" fmla="*/ 157428 h 1685293"/>
                <a:gd name="connsiteX0" fmla="*/ 1527956 w 2933185"/>
                <a:gd name="connsiteY0" fmla="*/ 0 h 1686997"/>
                <a:gd name="connsiteX1" fmla="*/ 2933185 w 2933185"/>
                <a:gd name="connsiteY1" fmla="*/ 776533 h 1686997"/>
                <a:gd name="connsiteX2" fmla="*/ 1471395 w 2933185"/>
                <a:gd name="connsiteY2" fmla="*/ 1685041 h 1686997"/>
                <a:gd name="connsiteX3" fmla="*/ 178 w 2933185"/>
                <a:gd name="connsiteY3" fmla="*/ 993349 h 1686997"/>
                <a:gd name="connsiteX4" fmla="*/ 1402579 w 2933185"/>
                <a:gd name="connsiteY4" fmla="*/ 157428 h 1686997"/>
                <a:gd name="connsiteX0" fmla="*/ 1406931 w 2812160"/>
                <a:gd name="connsiteY0" fmla="*/ 0 h 1685503"/>
                <a:gd name="connsiteX1" fmla="*/ 2812160 w 2812160"/>
                <a:gd name="connsiteY1" fmla="*/ 776533 h 1685503"/>
                <a:gd name="connsiteX2" fmla="*/ 1350370 w 2812160"/>
                <a:gd name="connsiteY2" fmla="*/ 1685041 h 1685503"/>
                <a:gd name="connsiteX3" fmla="*/ 226 w 2812160"/>
                <a:gd name="connsiteY3" fmla="*/ 889416 h 1685503"/>
                <a:gd name="connsiteX4" fmla="*/ 1281554 w 2812160"/>
                <a:gd name="connsiteY4" fmla="*/ 157428 h 1685503"/>
                <a:gd name="connsiteX0" fmla="*/ 1406795 w 2812024"/>
                <a:gd name="connsiteY0" fmla="*/ 0 h 1685663"/>
                <a:gd name="connsiteX1" fmla="*/ 2812024 w 2812024"/>
                <a:gd name="connsiteY1" fmla="*/ 776533 h 1685663"/>
                <a:gd name="connsiteX2" fmla="*/ 1350234 w 2812024"/>
                <a:gd name="connsiteY2" fmla="*/ 1685041 h 1685663"/>
                <a:gd name="connsiteX3" fmla="*/ 90 w 2812024"/>
                <a:gd name="connsiteY3" fmla="*/ 889416 h 1685663"/>
                <a:gd name="connsiteX4" fmla="*/ 1281418 w 2812024"/>
                <a:gd name="connsiteY4" fmla="*/ 157428 h 1685663"/>
                <a:gd name="connsiteX0" fmla="*/ 1406791 w 2812020"/>
                <a:gd name="connsiteY0" fmla="*/ 0 h 1685395"/>
                <a:gd name="connsiteX1" fmla="*/ 2812020 w 2812020"/>
                <a:gd name="connsiteY1" fmla="*/ 776533 h 1685395"/>
                <a:gd name="connsiteX2" fmla="*/ 1350230 w 2812020"/>
                <a:gd name="connsiteY2" fmla="*/ 1685041 h 1685395"/>
                <a:gd name="connsiteX3" fmla="*/ 86 w 2812020"/>
                <a:gd name="connsiteY3" fmla="*/ 889416 h 1685395"/>
                <a:gd name="connsiteX4" fmla="*/ 1281414 w 2812020"/>
                <a:gd name="connsiteY4" fmla="*/ 157428 h 1685395"/>
                <a:gd name="connsiteX0" fmla="*/ 1406978 w 2812207"/>
                <a:gd name="connsiteY0" fmla="*/ 0 h 1508534"/>
                <a:gd name="connsiteX1" fmla="*/ 2812207 w 2812207"/>
                <a:gd name="connsiteY1" fmla="*/ 776533 h 1508534"/>
                <a:gd name="connsiteX2" fmla="*/ 1357541 w 2812207"/>
                <a:gd name="connsiteY2" fmla="*/ 1508181 h 1508534"/>
                <a:gd name="connsiteX3" fmla="*/ 273 w 2812207"/>
                <a:gd name="connsiteY3" fmla="*/ 889416 h 1508534"/>
                <a:gd name="connsiteX4" fmla="*/ 1281601 w 2812207"/>
                <a:gd name="connsiteY4" fmla="*/ 157428 h 1508534"/>
                <a:gd name="connsiteX0" fmla="*/ 1406978 w 2812207"/>
                <a:gd name="connsiteY0" fmla="*/ 0 h 1509510"/>
                <a:gd name="connsiteX1" fmla="*/ 2812207 w 2812207"/>
                <a:gd name="connsiteY1" fmla="*/ 776533 h 1509510"/>
                <a:gd name="connsiteX2" fmla="*/ 1357541 w 2812207"/>
                <a:gd name="connsiteY2" fmla="*/ 1508181 h 1509510"/>
                <a:gd name="connsiteX3" fmla="*/ 273 w 2812207"/>
                <a:gd name="connsiteY3" fmla="*/ 889416 h 1509510"/>
                <a:gd name="connsiteX4" fmla="*/ 1281601 w 2812207"/>
                <a:gd name="connsiteY4" fmla="*/ 157428 h 1509510"/>
                <a:gd name="connsiteX0" fmla="*/ 1409744 w 2814973"/>
                <a:gd name="connsiteY0" fmla="*/ 0 h 1509980"/>
                <a:gd name="connsiteX1" fmla="*/ 2814973 w 2814973"/>
                <a:gd name="connsiteY1" fmla="*/ 776533 h 1509980"/>
                <a:gd name="connsiteX2" fmla="*/ 1360307 w 2814973"/>
                <a:gd name="connsiteY2" fmla="*/ 1508181 h 1509980"/>
                <a:gd name="connsiteX3" fmla="*/ 3039 w 2814973"/>
                <a:gd name="connsiteY3" fmla="*/ 889416 h 1509980"/>
                <a:gd name="connsiteX4" fmla="*/ 1284367 w 2814973"/>
                <a:gd name="connsiteY4" fmla="*/ 157428 h 1509980"/>
                <a:gd name="connsiteX0" fmla="*/ 1150776 w 2814973"/>
                <a:gd name="connsiteY0" fmla="*/ 0 h 1596638"/>
                <a:gd name="connsiteX1" fmla="*/ 2814973 w 2814973"/>
                <a:gd name="connsiteY1" fmla="*/ 863191 h 1596638"/>
                <a:gd name="connsiteX2" fmla="*/ 1360307 w 2814973"/>
                <a:gd name="connsiteY2" fmla="*/ 1594839 h 1596638"/>
                <a:gd name="connsiteX3" fmla="*/ 3039 w 2814973"/>
                <a:gd name="connsiteY3" fmla="*/ 976074 h 1596638"/>
                <a:gd name="connsiteX4" fmla="*/ 1284367 w 2814973"/>
                <a:gd name="connsiteY4" fmla="*/ 244086 h 159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4973" h="1596638">
                  <a:moveTo>
                    <a:pt x="1150776" y="0"/>
                  </a:moveTo>
                  <a:cubicBezTo>
                    <a:pt x="1926863" y="0"/>
                    <a:pt x="2814973" y="434324"/>
                    <a:pt x="2814973" y="863191"/>
                  </a:cubicBezTo>
                  <a:cubicBezTo>
                    <a:pt x="2814973" y="1292058"/>
                    <a:pt x="2294310" y="1566825"/>
                    <a:pt x="1360307" y="1594839"/>
                  </a:cubicBezTo>
                  <a:cubicBezTo>
                    <a:pt x="426304" y="1622853"/>
                    <a:pt x="48173" y="1319671"/>
                    <a:pt x="3039" y="976074"/>
                  </a:cubicBezTo>
                  <a:cubicBezTo>
                    <a:pt x="-42095" y="632477"/>
                    <a:pt x="416840" y="152646"/>
                    <a:pt x="1284367" y="244086"/>
                  </a:cubicBezTo>
                </a:path>
              </a:pathLst>
            </a:custGeom>
            <a:noFill/>
            <a:ln w="69850" cap="rnd">
              <a:gradFill flip="none" rotWithShape="1">
                <a:gsLst>
                  <a:gs pos="0">
                    <a:schemeClr val="bg1">
                      <a:alpha val="75000"/>
                    </a:schemeClr>
                  </a:gs>
                  <a:gs pos="100000">
                    <a:schemeClr val="bg1">
                      <a:lumMod val="50000"/>
                    </a:schemeClr>
                  </a:gs>
                </a:gsLst>
                <a:lin ang="2700000" scaled="1"/>
                <a:tileRect/>
              </a:gra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EE7DA4B1-9AB9-42F2-99DA-DD8BC3389E0E}"/>
                </a:ext>
              </a:extLst>
            </p:cNvPr>
            <p:cNvSpPr txBox="1"/>
            <p:nvPr/>
          </p:nvSpPr>
          <p:spPr>
            <a:xfrm>
              <a:off x="6403883" y="968019"/>
              <a:ext cx="2636954" cy="532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debugging</a:t>
              </a:r>
            </a:p>
          </p:txBody>
        </p: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122AF5F0-C1CD-4B8A-BEFD-6BF981EA99E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09025" y="1715821"/>
              <a:ext cx="656407" cy="846726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87AC9B79-1497-4DBF-9C75-77E53A6CA770}"/>
                </a:ext>
              </a:extLst>
            </p:cNvPr>
            <p:cNvSpPr txBox="1"/>
            <p:nvPr/>
          </p:nvSpPr>
          <p:spPr>
            <a:xfrm>
              <a:off x="3748643" y="958232"/>
              <a:ext cx="2636954" cy="532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logging</a:t>
              </a:r>
            </a:p>
          </p:txBody>
        </p: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5FBF3E9B-A09F-4D8C-8157-0C91837D3EF7}"/>
                </a:ext>
              </a:extLst>
            </p:cNvPr>
            <p:cNvCxnSpPr>
              <a:cxnSpLocks/>
              <a:endCxn id="85" idx="2"/>
            </p:cNvCxnSpPr>
            <p:nvPr/>
          </p:nvCxnSpPr>
          <p:spPr>
            <a:xfrm flipH="1" flipV="1">
              <a:off x="5067120" y="1490961"/>
              <a:ext cx="314525" cy="1017523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D7E51346-BB35-48EC-B142-2D34A002D178}"/>
                </a:ext>
              </a:extLst>
            </p:cNvPr>
            <p:cNvSpPr txBox="1"/>
            <p:nvPr/>
          </p:nvSpPr>
          <p:spPr>
            <a:xfrm>
              <a:off x="8530137" y="2139185"/>
              <a:ext cx="2636954" cy="532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exceptions</a:t>
              </a:r>
            </a:p>
          </p:txBody>
        </p: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9B7340EC-F113-4F1A-A456-2876E15DA05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22361" y="2708438"/>
              <a:ext cx="938754" cy="334233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C98E972C-044A-4F3E-97F0-26CEFC1B1452}"/>
                </a:ext>
              </a:extLst>
            </p:cNvPr>
            <p:cNvSpPr txBox="1"/>
            <p:nvPr/>
          </p:nvSpPr>
          <p:spPr>
            <a:xfrm>
              <a:off x="2088467" y="4418448"/>
              <a:ext cx="2738224" cy="532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no snowflakes</a:t>
              </a:r>
            </a:p>
          </p:txBody>
        </p: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EEBF578B-33C0-46BE-88A6-3D055C12B45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55038" y="4086771"/>
              <a:ext cx="516511" cy="208680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287F245F-CB6E-4703-BDFB-07651E7165CC}"/>
                </a:ext>
              </a:extLst>
            </p:cNvPr>
            <p:cNvSpPr txBox="1"/>
            <p:nvPr/>
          </p:nvSpPr>
          <p:spPr>
            <a:xfrm>
              <a:off x="1633325" y="2050101"/>
              <a:ext cx="2738224" cy="532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monitoring</a:t>
              </a:r>
            </a:p>
          </p:txBody>
        </p: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A0485F41-9DF8-410A-8801-3CD2E2BB71F5}"/>
                </a:ext>
              </a:extLst>
            </p:cNvPr>
            <p:cNvCxnSpPr>
              <a:cxnSpLocks/>
            </p:cNvCxnSpPr>
            <p:nvPr/>
          </p:nvCxnSpPr>
          <p:spPr>
            <a:xfrm>
              <a:off x="3693052" y="2639091"/>
              <a:ext cx="784354" cy="508231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A8E0BFE1-2309-4A7B-B7C8-CB5C9C991047}"/>
                </a:ext>
              </a:extLst>
            </p:cNvPr>
            <p:cNvSpPr txBox="1"/>
            <p:nvPr/>
          </p:nvSpPr>
          <p:spPr>
            <a:xfrm>
              <a:off x="7359544" y="4620452"/>
              <a:ext cx="2738224" cy="532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testing</a:t>
              </a:r>
            </a:p>
          </p:txBody>
        </p: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09ED3B78-4E72-42D7-831A-C665F742A4C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496156" y="3903274"/>
              <a:ext cx="997982" cy="554677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8118557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1124">
        <p15:prstTrans prst="peelOff"/>
      </p:transition>
    </mc:Choice>
    <mc:Fallback xmlns="">
      <p:transition spd="slow" advTm="21124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E3BBB7-B9D0-4DC9-A7B5-C0B79578F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13921">
            <a:off x="6206985" y="862620"/>
            <a:ext cx="5659027" cy="4628682"/>
          </a:xfrm>
        </p:spPr>
        <p:txBody>
          <a:bodyPr>
            <a:noAutofit/>
          </a:bodyPr>
          <a:lstStyle/>
          <a:p>
            <a:pPr algn="ctr"/>
            <a:r>
              <a:rPr lang="en-US" sz="9600" i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HOW TO</a:t>
            </a:r>
            <a:br>
              <a:rPr lang="en-US" sz="9600" i="1" dirty="0">
                <a:solidFill>
                  <a:schemeClr val="accent4">
                    <a:lumMod val="60000"/>
                    <a:lumOff val="40000"/>
                  </a:schemeClr>
                </a:solidFill>
              </a:rPr>
            </a:br>
            <a:r>
              <a:rPr lang="en-US" sz="9600" i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MEASURE</a:t>
            </a:r>
            <a:r>
              <a:rPr lang="en-US" sz="19900" i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?</a:t>
            </a:r>
            <a:endParaRPr lang="en-US" sz="9600" i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7787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088"/>
    </mc:Choice>
    <mc:Fallback xmlns="">
      <p:transition spd="slow" advTm="140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lumMod val="50000"/>
              </a:schemeClr>
            </a:gs>
            <a:gs pos="100000">
              <a:schemeClr val="bg2">
                <a:lumMod val="2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E02CB8-672C-4F35-9E2F-76E7A7290F7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29640" y="378778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9C7F29-6E18-42E5-A898-15C34BD19FEB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929640" y="1704341"/>
            <a:ext cx="4313238" cy="469900"/>
          </a:xfrm>
        </p:spPr>
        <p:txBody>
          <a:bodyPr>
            <a:normAutofit lnSpcReduction="10000"/>
          </a:bodyPr>
          <a:lstStyle/>
          <a:p>
            <a:pPr marL="0" indent="0" algn="r">
              <a:buNone/>
            </a:pPr>
            <a:r>
              <a:rPr lang="en-US" dirty="0">
                <a:solidFill>
                  <a:schemeClr val="bg1"/>
                </a:solidFill>
              </a:rPr>
              <a:t>Docker swarm</a:t>
            </a:r>
          </a:p>
          <a:p>
            <a:pPr marL="0" indent="0" algn="ctr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Arrow: Left-Right 7">
            <a:extLst>
              <a:ext uri="{FF2B5EF4-FFF2-40B4-BE49-F238E27FC236}">
                <a16:creationId xmlns:a16="http://schemas.microsoft.com/office/drawing/2014/main" id="{D1837655-B0A9-4FFC-BF38-92ABF5F87463}"/>
              </a:ext>
            </a:extLst>
          </p:cNvPr>
          <p:cNvSpPr/>
          <p:nvPr/>
        </p:nvSpPr>
        <p:spPr>
          <a:xfrm>
            <a:off x="5445760" y="1689101"/>
            <a:ext cx="1036320" cy="457200"/>
          </a:xfrm>
          <a:prstGeom prst="left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3369338-4A86-4D88-A981-4F285D3170C3}"/>
              </a:ext>
            </a:extLst>
          </p:cNvPr>
          <p:cNvSpPr txBox="1">
            <a:spLocks/>
          </p:cNvSpPr>
          <p:nvPr/>
        </p:nvSpPr>
        <p:spPr>
          <a:xfrm>
            <a:off x="6684962" y="1704341"/>
            <a:ext cx="4312920" cy="47053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</a:rPr>
              <a:t>Kubernetes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BF2BCC6-871F-4BDB-90FC-D222D9E7E4C4}"/>
              </a:ext>
            </a:extLst>
          </p:cNvPr>
          <p:cNvSpPr txBox="1">
            <a:spLocks/>
          </p:cNvSpPr>
          <p:nvPr/>
        </p:nvSpPr>
        <p:spPr>
          <a:xfrm>
            <a:off x="929958" y="2792328"/>
            <a:ext cx="4312920" cy="47053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</a:rPr>
              <a:t>MongoDB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Arrow: Left-Right 16">
            <a:extLst>
              <a:ext uri="{FF2B5EF4-FFF2-40B4-BE49-F238E27FC236}">
                <a16:creationId xmlns:a16="http://schemas.microsoft.com/office/drawing/2014/main" id="{A6C34B28-2F29-4F39-ACF9-F901873EF519}"/>
              </a:ext>
            </a:extLst>
          </p:cNvPr>
          <p:cNvSpPr/>
          <p:nvPr/>
        </p:nvSpPr>
        <p:spPr>
          <a:xfrm>
            <a:off x="5445760" y="2777088"/>
            <a:ext cx="1036320" cy="457200"/>
          </a:xfrm>
          <a:prstGeom prst="left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734A5C4D-A9BB-4CDF-ADBA-137DBB5FF287}"/>
              </a:ext>
            </a:extLst>
          </p:cNvPr>
          <p:cNvSpPr txBox="1">
            <a:spLocks/>
          </p:cNvSpPr>
          <p:nvPr/>
        </p:nvSpPr>
        <p:spPr>
          <a:xfrm>
            <a:off x="6684962" y="2792963"/>
            <a:ext cx="4312920" cy="47053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</a:rPr>
              <a:t>MySQL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48E1393D-A4E8-4C03-AD58-24F2D8F409C6}"/>
              </a:ext>
            </a:extLst>
          </p:cNvPr>
          <p:cNvSpPr txBox="1">
            <a:spLocks/>
          </p:cNvSpPr>
          <p:nvPr/>
        </p:nvSpPr>
        <p:spPr>
          <a:xfrm>
            <a:off x="929640" y="4969572"/>
            <a:ext cx="4312920" cy="47053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</a:rPr>
              <a:t>implement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Arrow: Left-Right 19">
            <a:extLst>
              <a:ext uri="{FF2B5EF4-FFF2-40B4-BE49-F238E27FC236}">
                <a16:creationId xmlns:a16="http://schemas.microsoft.com/office/drawing/2014/main" id="{A3F19B20-0097-4449-8222-6D256AB86ED5}"/>
              </a:ext>
            </a:extLst>
          </p:cNvPr>
          <p:cNvSpPr/>
          <p:nvPr/>
        </p:nvSpPr>
        <p:spPr>
          <a:xfrm>
            <a:off x="5445442" y="4954332"/>
            <a:ext cx="1036320" cy="457200"/>
          </a:xfrm>
          <a:prstGeom prst="left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BAAA011E-25F2-4D86-A7B2-B07306DCD0DB}"/>
              </a:ext>
            </a:extLst>
          </p:cNvPr>
          <p:cNvSpPr txBox="1">
            <a:spLocks/>
          </p:cNvSpPr>
          <p:nvPr/>
        </p:nvSpPr>
        <p:spPr>
          <a:xfrm>
            <a:off x="6684644" y="4970203"/>
            <a:ext cx="4312920" cy="47053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</a:rPr>
              <a:t>reuse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23C02096-1E67-4273-B2F0-ABB63F2B7E87}"/>
              </a:ext>
            </a:extLst>
          </p:cNvPr>
          <p:cNvSpPr txBox="1">
            <a:spLocks/>
          </p:cNvSpPr>
          <p:nvPr/>
        </p:nvSpPr>
        <p:spPr>
          <a:xfrm>
            <a:off x="929640" y="3880950"/>
            <a:ext cx="4312920" cy="47053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</a:rPr>
              <a:t>Maven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6" name="Arrow: Left-Right 25">
            <a:extLst>
              <a:ext uri="{FF2B5EF4-FFF2-40B4-BE49-F238E27FC236}">
                <a16:creationId xmlns:a16="http://schemas.microsoft.com/office/drawing/2014/main" id="{4992E1E4-D8B3-486F-BE8B-B05C908598F3}"/>
              </a:ext>
            </a:extLst>
          </p:cNvPr>
          <p:cNvSpPr/>
          <p:nvPr/>
        </p:nvSpPr>
        <p:spPr>
          <a:xfrm>
            <a:off x="5445442" y="3865710"/>
            <a:ext cx="1036320" cy="457200"/>
          </a:xfrm>
          <a:prstGeom prst="left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C63D8708-DC37-48E1-9CBD-8A03E0A07C97}"/>
              </a:ext>
            </a:extLst>
          </p:cNvPr>
          <p:cNvSpPr txBox="1">
            <a:spLocks/>
          </p:cNvSpPr>
          <p:nvPr/>
        </p:nvSpPr>
        <p:spPr>
          <a:xfrm>
            <a:off x="6684644" y="3881585"/>
            <a:ext cx="4312920" cy="47053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</a:rPr>
              <a:t>Gradle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63268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855"/>
    </mc:Choice>
    <mc:Fallback xmlns="">
      <p:transition spd="slow" advTm="378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 animBg="1"/>
      <p:bldP spid="9" grpId="0"/>
      <p:bldP spid="16" grpId="0"/>
      <p:bldP spid="17" grpId="0" animBg="1"/>
      <p:bldP spid="18" grpId="0"/>
      <p:bldP spid="19" grpId="0"/>
      <p:bldP spid="20" grpId="0" animBg="1"/>
      <p:bldP spid="21" grpId="0"/>
      <p:bldP spid="25" grpId="0"/>
      <p:bldP spid="26" grpId="0" animBg="1"/>
      <p:bldP spid="2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9B7C1-2C5A-4EF6-86C7-1DFABDA01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Maturity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403102-D053-4C4D-BAA1-C5FC87627E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5846" y="1480928"/>
            <a:ext cx="8537962" cy="481044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C610BFB-C29C-4929-8426-C4A21A32675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004" r="8004"/>
          <a:stretch/>
        </p:blipFill>
        <p:spPr>
          <a:xfrm>
            <a:off x="1801658" y="1481025"/>
            <a:ext cx="8757751" cy="481449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200FAC0-081A-4E22-A055-803695BC26C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6589"/>
          <a:stretch/>
        </p:blipFill>
        <p:spPr>
          <a:xfrm>
            <a:off x="2496659" y="1476785"/>
            <a:ext cx="8757751" cy="481044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66420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001"/>
    </mc:Choice>
    <mc:Fallback xmlns="">
      <p:transition spd="slow" advTm="310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41D45D-2136-41B8-895D-F3C6C27E68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Technical Constraints &amp; Feature Richness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41DB2F-C8D7-40DF-959F-DE6CCDE7FB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4843" y="1575134"/>
            <a:ext cx="7068710" cy="470511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24105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197"/>
    </mc:Choice>
    <mc:Fallback xmlns="">
      <p:transition spd="slow" advTm="221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719DD-FF2C-4CDB-A297-6AC569B88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&amp; Simplicity &amp; API &amp; Stability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EE2567-4782-46C9-A074-450D16CAE6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7898" y="1581302"/>
            <a:ext cx="7422801" cy="47886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92468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502"/>
    </mc:Choice>
    <mc:Fallback xmlns="">
      <p:transition spd="slow" advTm="95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6FA1D-FC05-4A12-9731-9EB6710BB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Stability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AD538B-678B-40E3-B7D8-546DC593E9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6032" y="1565496"/>
            <a:ext cx="8711860" cy="46735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9094C59-50B7-4AC6-9E41-190BCBB416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7902" y="1559416"/>
            <a:ext cx="8711860" cy="467963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19493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231"/>
    </mc:Choice>
    <mc:Fallback xmlns="">
      <p:transition spd="slow" advTm="202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9D1F73-3CA8-42F3-BD06-A3A2869C5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4CBF23-E938-4F42-8BB3-35862DE38F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197" y="1555557"/>
            <a:ext cx="6301605" cy="458249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03237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744"/>
    </mc:Choice>
    <mc:Fallback xmlns="">
      <p:transition spd="slow" advTm="187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9D1F73-3CA8-42F3-BD06-A3A2869C5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Security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4CBF23-E938-4F42-8BB3-35862DE38F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4830" y="1564640"/>
            <a:ext cx="8382340" cy="47071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19161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583"/>
    </mc:Choice>
    <mc:Fallback xmlns="">
      <p:transition spd="slow" advTm="135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1E9480B-D0A5-4456-8FA5-E5E55A1226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70560"/>
            <a:ext cx="9144000" cy="5146040"/>
          </a:xfrm>
        </p:spPr>
        <p:txBody>
          <a:bodyPr anchor="ctr">
            <a:noAutofit/>
            <a:scene3d>
              <a:camera prst="perspectiveAbove"/>
              <a:lightRig rig="threePt" dir="t"/>
            </a:scene3d>
          </a:bodyPr>
          <a:lstStyle/>
          <a:p>
            <a:r>
              <a:rPr lang="en-US" sz="8000" b="1" dirty="0">
                <a:ln>
                  <a:solidFill>
                    <a:schemeClr val="accent4">
                      <a:lumMod val="50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… but this is about</a:t>
            </a:r>
            <a:br>
              <a:rPr lang="en-US" sz="9600" b="1" dirty="0">
                <a:ln>
                  <a:solidFill>
                    <a:schemeClr val="accent4">
                      <a:lumMod val="50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</a:br>
            <a:r>
              <a:rPr lang="en-US" sz="19900" b="1" dirty="0">
                <a:ln>
                  <a:solidFill>
                    <a:schemeClr val="accent4">
                      <a:lumMod val="50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HOW</a:t>
            </a:r>
            <a:endParaRPr lang="en-US" sz="9600" b="1" dirty="0">
              <a:ln>
                <a:solidFill>
                  <a:schemeClr val="accent4">
                    <a:lumMod val="50000"/>
                  </a:schemeClr>
                </a:solidFill>
              </a:ln>
              <a:solidFill>
                <a:schemeClr val="accent4">
                  <a:lumMod val="60000"/>
                  <a:lumOff val="40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DEC05BDE-8DE9-4E3B-8B84-44068247CDAB}"/>
              </a:ext>
            </a:extLst>
          </p:cNvPr>
          <p:cNvSpPr/>
          <p:nvPr/>
        </p:nvSpPr>
        <p:spPr>
          <a:xfrm>
            <a:off x="11595652" y="159026"/>
            <a:ext cx="410818" cy="397565"/>
          </a:xfrm>
          <a:prstGeom prst="ellipse">
            <a:avLst/>
          </a:prstGeom>
          <a:solidFill>
            <a:schemeClr val="accent6">
              <a:alpha val="40000"/>
            </a:schemeClr>
          </a:solidFill>
          <a:ln>
            <a:solidFill>
              <a:schemeClr val="accent6">
                <a:shade val="50000"/>
                <a:alpha val="4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1257325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969"/>
    </mc:Choice>
    <mc:Fallback xmlns="">
      <p:transition spd="slow" advTm="11969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32A0793-24F7-4E6A-855F-19AA9D72DB80}"/>
              </a:ext>
            </a:extLst>
          </p:cNvPr>
          <p:cNvSpPr txBox="1"/>
          <p:nvPr/>
        </p:nvSpPr>
        <p:spPr>
          <a:xfrm>
            <a:off x="1381539" y="149087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6A40D3E-7976-4BBB-B345-C39817F6A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do you make technical decisions? (32)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51AD5A-A6D5-4528-821C-8498255927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10515599" cy="4351338"/>
          </a:xfrm>
        </p:spPr>
        <p:txBody>
          <a:bodyPr>
            <a:normAutofit/>
          </a:bodyPr>
          <a:lstStyle/>
          <a:p>
            <a:pPr>
              <a:buClr>
                <a:schemeClr val="accent4">
                  <a:lumMod val="60000"/>
                  <a:lumOff val="40000"/>
                </a:schemeClr>
              </a:buClr>
            </a:pPr>
            <a:r>
              <a:rPr lang="en-US" dirty="0"/>
              <a:t>I'm using past project experiences - 63%</a:t>
            </a:r>
          </a:p>
          <a:p>
            <a:pPr>
              <a:buClr>
                <a:schemeClr val="accent4">
                  <a:lumMod val="60000"/>
                  <a:lumOff val="40000"/>
                </a:schemeClr>
              </a:buClr>
            </a:pPr>
            <a:r>
              <a:rPr lang="en-US" dirty="0"/>
              <a:t>I'm using framework defaults - 9%</a:t>
            </a:r>
          </a:p>
          <a:p>
            <a:pPr>
              <a:buClr>
                <a:schemeClr val="accent4">
                  <a:lumMod val="60000"/>
                  <a:lumOff val="40000"/>
                </a:schemeClr>
              </a:buClr>
            </a:pPr>
            <a:r>
              <a:rPr lang="en-US" dirty="0"/>
              <a:t>It's a well defined process - 3%</a:t>
            </a:r>
          </a:p>
          <a:p>
            <a:pPr>
              <a:buClr>
                <a:schemeClr val="accent4">
                  <a:lumMod val="60000"/>
                  <a:lumOff val="40000"/>
                </a:schemeClr>
              </a:buClr>
            </a:pPr>
            <a:r>
              <a:rPr lang="en-US" dirty="0"/>
              <a:t>It's totally ad-hoc - 3%</a:t>
            </a:r>
          </a:p>
          <a:p>
            <a:pPr>
              <a:buClr>
                <a:schemeClr val="accent4">
                  <a:lumMod val="60000"/>
                  <a:lumOff val="40000"/>
                </a:schemeClr>
              </a:buClr>
            </a:pPr>
            <a:r>
              <a:rPr lang="en-US" dirty="0"/>
              <a:t>It's architect / tech-lead 's call - 13%</a:t>
            </a:r>
          </a:p>
          <a:p>
            <a:pPr>
              <a:buClr>
                <a:schemeClr val="accent4">
                  <a:lumMod val="60000"/>
                  <a:lumOff val="40000"/>
                </a:schemeClr>
              </a:buClr>
            </a:pPr>
            <a:r>
              <a:rPr lang="en-US" dirty="0"/>
              <a:t>"</a:t>
            </a:r>
            <a:r>
              <a:rPr lang="en-US" dirty="0" err="1"/>
              <a:t>Stackoverflow</a:t>
            </a:r>
            <a:r>
              <a:rPr lang="en-US" dirty="0"/>
              <a:t> it" and just include it in my PR - 3%</a:t>
            </a:r>
          </a:p>
          <a:p>
            <a:pPr>
              <a:buClr>
                <a:schemeClr val="accent4">
                  <a:lumMod val="60000"/>
                  <a:lumOff val="40000"/>
                </a:schemeClr>
              </a:buClr>
            </a:pPr>
            <a:r>
              <a:rPr lang="en-US" dirty="0"/>
              <a:t>other (prefer not to tell) - 6%</a:t>
            </a:r>
          </a:p>
        </p:txBody>
      </p:sp>
    </p:spTree>
    <p:extLst>
      <p:ext uri="{BB962C8B-B14F-4D97-AF65-F5344CB8AC3E}">
        <p14:creationId xmlns:p14="http://schemas.microsoft.com/office/powerpoint/2010/main" val="13392303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C97AA0B-D334-4E99-9466-3CCB52AE5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Breadth-First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E76BABE-037B-482D-B8B4-3B81E6DA7710}"/>
              </a:ext>
            </a:extLst>
          </p:cNvPr>
          <p:cNvGrpSpPr/>
          <p:nvPr/>
        </p:nvGrpSpPr>
        <p:grpSpPr>
          <a:xfrm>
            <a:off x="4764156" y="1569553"/>
            <a:ext cx="4187687" cy="5109199"/>
            <a:chOff x="4764156" y="1569553"/>
            <a:chExt cx="4187687" cy="5109199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D74CFE68-F736-4ACF-B02A-52D39D845652}"/>
                </a:ext>
              </a:extLst>
            </p:cNvPr>
            <p:cNvSpPr/>
            <p:nvPr/>
          </p:nvSpPr>
          <p:spPr>
            <a:xfrm>
              <a:off x="7659758" y="1569553"/>
              <a:ext cx="937590" cy="906463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630ADD2-A9EB-4DCA-B332-68A837C81D58}"/>
                </a:ext>
              </a:extLst>
            </p:cNvPr>
            <p:cNvSpPr/>
            <p:nvPr/>
          </p:nvSpPr>
          <p:spPr>
            <a:xfrm>
              <a:off x="8014253" y="3583057"/>
              <a:ext cx="937590" cy="906463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B4281969-7F06-44BE-9EB6-CEE620CB4EB1}"/>
                </a:ext>
              </a:extLst>
            </p:cNvPr>
            <p:cNvSpPr/>
            <p:nvPr/>
          </p:nvSpPr>
          <p:spPr>
            <a:xfrm>
              <a:off x="4764156" y="5772289"/>
              <a:ext cx="937590" cy="906463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195B63FC-770D-46CE-8F19-2848BFF4ADE1}"/>
                </a:ext>
              </a:extLst>
            </p:cNvPr>
            <p:cNvSpPr/>
            <p:nvPr/>
          </p:nvSpPr>
          <p:spPr>
            <a:xfrm>
              <a:off x="6718856" y="5119448"/>
              <a:ext cx="937590" cy="906463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232306A-2610-4DD2-A0EA-007245DDA15E}"/>
              </a:ext>
            </a:extLst>
          </p:cNvPr>
          <p:cNvGrpSpPr/>
          <p:nvPr/>
        </p:nvGrpSpPr>
        <p:grpSpPr>
          <a:xfrm>
            <a:off x="3826566" y="2022785"/>
            <a:ext cx="4187687" cy="3825122"/>
            <a:chOff x="3826566" y="2022785"/>
            <a:chExt cx="4187687" cy="3825122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6E5C1925-41BF-4C63-A833-2C916281B40E}"/>
                </a:ext>
              </a:extLst>
            </p:cNvPr>
            <p:cNvCxnSpPr>
              <a:stCxn id="5" idx="6"/>
              <a:endCxn id="6" idx="2"/>
            </p:cNvCxnSpPr>
            <p:nvPr/>
          </p:nvCxnSpPr>
          <p:spPr>
            <a:xfrm flipV="1">
              <a:off x="4248979" y="2022785"/>
              <a:ext cx="3410779" cy="662781"/>
            </a:xfrm>
            <a:prstGeom prst="straightConnector1">
              <a:avLst/>
            </a:prstGeom>
            <a:ln w="85725">
              <a:gradFill>
                <a:gsLst>
                  <a:gs pos="0">
                    <a:schemeClr val="accent4"/>
                  </a:gs>
                  <a:gs pos="94000">
                    <a:schemeClr val="accent6"/>
                  </a:gs>
                </a:gsLst>
                <a:lin ang="5400000" scaled="1"/>
              </a:gra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32E403FA-D2C9-43D0-B0A2-214BE7748A8D}"/>
                </a:ext>
              </a:extLst>
            </p:cNvPr>
            <p:cNvCxnSpPr>
              <a:cxnSpLocks/>
              <a:endCxn id="7" idx="2"/>
            </p:cNvCxnSpPr>
            <p:nvPr/>
          </p:nvCxnSpPr>
          <p:spPr>
            <a:xfrm>
              <a:off x="4177748" y="2895116"/>
              <a:ext cx="3836505" cy="1141173"/>
            </a:xfrm>
            <a:prstGeom prst="straightConnector1">
              <a:avLst/>
            </a:prstGeom>
            <a:ln w="85725">
              <a:gradFill>
                <a:gsLst>
                  <a:gs pos="0">
                    <a:schemeClr val="accent4"/>
                  </a:gs>
                  <a:gs pos="94000">
                    <a:schemeClr val="accent6"/>
                  </a:gs>
                </a:gsLst>
                <a:lin ang="5400000" scaled="1"/>
              </a:gra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E6F97D5A-A4F3-4DDD-BF3B-F7539B64B4AF}"/>
                </a:ext>
              </a:extLst>
            </p:cNvPr>
            <p:cNvCxnSpPr>
              <a:cxnSpLocks/>
              <a:stCxn id="5" idx="5"/>
              <a:endCxn id="12" idx="1"/>
            </p:cNvCxnSpPr>
            <p:nvPr/>
          </p:nvCxnSpPr>
          <p:spPr>
            <a:xfrm>
              <a:off x="4053935" y="3154223"/>
              <a:ext cx="2802228" cy="2097973"/>
            </a:xfrm>
            <a:prstGeom prst="straightConnector1">
              <a:avLst/>
            </a:prstGeom>
            <a:ln w="85725">
              <a:gradFill>
                <a:gsLst>
                  <a:gs pos="0">
                    <a:schemeClr val="accent4"/>
                  </a:gs>
                  <a:gs pos="94000">
                    <a:schemeClr val="accent6"/>
                  </a:gs>
                </a:gsLst>
                <a:lin ang="5400000" scaled="1"/>
              </a:gra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55943C6B-076E-4526-B57A-DCC8B4464ED1}"/>
                </a:ext>
              </a:extLst>
            </p:cNvPr>
            <p:cNvCxnSpPr>
              <a:cxnSpLocks/>
            </p:cNvCxnSpPr>
            <p:nvPr/>
          </p:nvCxnSpPr>
          <p:spPr>
            <a:xfrm>
              <a:off x="3826566" y="3328089"/>
              <a:ext cx="1287694" cy="2519818"/>
            </a:xfrm>
            <a:prstGeom prst="straightConnector1">
              <a:avLst/>
            </a:prstGeom>
            <a:ln w="85725">
              <a:gradFill>
                <a:gsLst>
                  <a:gs pos="0">
                    <a:schemeClr val="accent4"/>
                  </a:gs>
                  <a:gs pos="94000">
                    <a:schemeClr val="accent6"/>
                  </a:gs>
                </a:gsLst>
                <a:lin ang="5400000" scaled="1"/>
              </a:gra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Oval 4">
            <a:extLst>
              <a:ext uri="{FF2B5EF4-FFF2-40B4-BE49-F238E27FC236}">
                <a16:creationId xmlns:a16="http://schemas.microsoft.com/office/drawing/2014/main" id="{74444367-D724-4320-A71B-80647F7CF3BA}"/>
              </a:ext>
            </a:extLst>
          </p:cNvPr>
          <p:cNvSpPr/>
          <p:nvPr/>
        </p:nvSpPr>
        <p:spPr>
          <a:xfrm>
            <a:off x="2917135" y="2022784"/>
            <a:ext cx="1331844" cy="1325563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37765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074"/>
    </mc:Choice>
    <mc:Fallback xmlns="">
      <p:transition spd="slow" advTm="190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305913A-911D-4C92-A1FC-F45B7B8B83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8879" y="575441"/>
            <a:ext cx="3974241" cy="570711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2ADE0AF-5EA3-467D-96F9-9589EFCDBD6C}"/>
              </a:ext>
            </a:extLst>
          </p:cNvPr>
          <p:cNvSpPr txBox="1"/>
          <p:nvPr/>
        </p:nvSpPr>
        <p:spPr>
          <a:xfrm rot="623277">
            <a:off x="5201478" y="1500809"/>
            <a:ext cx="2401956" cy="2430059"/>
          </a:xfrm>
          <a:prstGeom prst="rect">
            <a:avLst/>
          </a:prstGeom>
          <a:noFill/>
        </p:spPr>
        <p:txBody>
          <a:bodyPr wrap="none" rtlCol="0">
            <a:prstTxWarp prst="textArchUp">
              <a:avLst>
                <a:gd name="adj" fmla="val 9491134"/>
              </a:avLst>
            </a:prstTxWarp>
            <a:spAutoFit/>
          </a:bodyPr>
          <a:lstStyle/>
          <a:p>
            <a:pPr algn="ctr"/>
            <a:r>
              <a:rPr lang="en-US" sz="9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LEAN</a:t>
            </a:r>
          </a:p>
        </p:txBody>
      </p:sp>
    </p:spTree>
    <p:extLst>
      <p:ext uri="{BB962C8B-B14F-4D97-AF65-F5344CB8AC3E}">
        <p14:creationId xmlns:p14="http://schemas.microsoft.com/office/powerpoint/2010/main" val="427957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184"/>
    </mc:Choice>
    <mc:Fallback xmlns="">
      <p:transition spd="slow" advTm="18184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4CF15D6-E885-4135-B25B-3B8F88C6F41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20000"/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60053B0-1903-4E23-A177-D75C7ED30720}"/>
              </a:ext>
            </a:extLst>
          </p:cNvPr>
          <p:cNvSpPr/>
          <p:nvPr/>
        </p:nvSpPr>
        <p:spPr>
          <a:xfrm>
            <a:off x="721360" y="3129280"/>
            <a:ext cx="5577840" cy="299720"/>
          </a:xfrm>
          <a:custGeom>
            <a:avLst/>
            <a:gdLst>
              <a:gd name="connsiteX0" fmla="*/ 0 w 5577840"/>
              <a:gd name="connsiteY0" fmla="*/ 0 h 751840"/>
              <a:gd name="connsiteX1" fmla="*/ 5577840 w 5577840"/>
              <a:gd name="connsiteY1" fmla="*/ 0 h 751840"/>
              <a:gd name="connsiteX2" fmla="*/ 5577840 w 5577840"/>
              <a:gd name="connsiteY2" fmla="*/ 751840 h 751840"/>
              <a:gd name="connsiteX3" fmla="*/ 0 w 5577840"/>
              <a:gd name="connsiteY3" fmla="*/ 751840 h 751840"/>
              <a:gd name="connsiteX4" fmla="*/ 0 w 5577840"/>
              <a:gd name="connsiteY4" fmla="*/ 0 h 751840"/>
              <a:gd name="connsiteX0" fmla="*/ 0 w 5577840"/>
              <a:gd name="connsiteY0" fmla="*/ 510257 h 1262097"/>
              <a:gd name="connsiteX1" fmla="*/ 5577840 w 5577840"/>
              <a:gd name="connsiteY1" fmla="*/ 510257 h 1262097"/>
              <a:gd name="connsiteX2" fmla="*/ 5577840 w 5577840"/>
              <a:gd name="connsiteY2" fmla="*/ 1262097 h 1262097"/>
              <a:gd name="connsiteX3" fmla="*/ 0 w 5577840"/>
              <a:gd name="connsiteY3" fmla="*/ 1262097 h 1262097"/>
              <a:gd name="connsiteX4" fmla="*/ 0 w 5577840"/>
              <a:gd name="connsiteY4" fmla="*/ 510257 h 1262097"/>
              <a:gd name="connsiteX0" fmla="*/ 0 w 5577840"/>
              <a:gd name="connsiteY0" fmla="*/ 510257 h 1262097"/>
              <a:gd name="connsiteX1" fmla="*/ 5577840 w 5577840"/>
              <a:gd name="connsiteY1" fmla="*/ 510257 h 1262097"/>
              <a:gd name="connsiteX2" fmla="*/ 5577840 w 5577840"/>
              <a:gd name="connsiteY2" fmla="*/ 1262097 h 1262097"/>
              <a:gd name="connsiteX3" fmla="*/ 0 w 5577840"/>
              <a:gd name="connsiteY3" fmla="*/ 1262097 h 1262097"/>
              <a:gd name="connsiteX4" fmla="*/ 91440 w 5577840"/>
              <a:gd name="connsiteY4" fmla="*/ 601697 h 1262097"/>
              <a:gd name="connsiteX0" fmla="*/ 1148080 w 5577840"/>
              <a:gd name="connsiteY0" fmla="*/ 395447 h 1716247"/>
              <a:gd name="connsiteX1" fmla="*/ 5577840 w 5577840"/>
              <a:gd name="connsiteY1" fmla="*/ 964407 h 1716247"/>
              <a:gd name="connsiteX2" fmla="*/ 5577840 w 5577840"/>
              <a:gd name="connsiteY2" fmla="*/ 1716247 h 1716247"/>
              <a:gd name="connsiteX3" fmla="*/ 0 w 5577840"/>
              <a:gd name="connsiteY3" fmla="*/ 1716247 h 1716247"/>
              <a:gd name="connsiteX4" fmla="*/ 91440 w 5577840"/>
              <a:gd name="connsiteY4" fmla="*/ 1055847 h 1716247"/>
              <a:gd name="connsiteX0" fmla="*/ 5577840 w 5577840"/>
              <a:gd name="connsiteY0" fmla="*/ 0 h 751840"/>
              <a:gd name="connsiteX1" fmla="*/ 5577840 w 5577840"/>
              <a:gd name="connsiteY1" fmla="*/ 751840 h 751840"/>
              <a:gd name="connsiteX2" fmla="*/ 0 w 5577840"/>
              <a:gd name="connsiteY2" fmla="*/ 751840 h 751840"/>
              <a:gd name="connsiteX3" fmla="*/ 91440 w 5577840"/>
              <a:gd name="connsiteY3" fmla="*/ 91440 h 751840"/>
              <a:gd name="connsiteX0" fmla="*/ 5577840 w 5577840"/>
              <a:gd name="connsiteY0" fmla="*/ 0 h 751840"/>
              <a:gd name="connsiteX1" fmla="*/ 5577840 w 5577840"/>
              <a:gd name="connsiteY1" fmla="*/ 751840 h 751840"/>
              <a:gd name="connsiteX2" fmla="*/ 0 w 5577840"/>
              <a:gd name="connsiteY2" fmla="*/ 751840 h 751840"/>
              <a:gd name="connsiteX3" fmla="*/ 10160 w 5577840"/>
              <a:gd name="connsiteY3" fmla="*/ 91440 h 751840"/>
              <a:gd name="connsiteX0" fmla="*/ 5577840 w 5577840"/>
              <a:gd name="connsiteY0" fmla="*/ 0 h 751840"/>
              <a:gd name="connsiteX1" fmla="*/ 5577840 w 5577840"/>
              <a:gd name="connsiteY1" fmla="*/ 751840 h 751840"/>
              <a:gd name="connsiteX2" fmla="*/ 0 w 5577840"/>
              <a:gd name="connsiteY2" fmla="*/ 751840 h 751840"/>
              <a:gd name="connsiteX3" fmla="*/ 0 w 5577840"/>
              <a:gd name="connsiteY3" fmla="*/ 20320 h 751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77840" h="751840">
                <a:moveTo>
                  <a:pt x="5577840" y="0"/>
                </a:moveTo>
                <a:lnTo>
                  <a:pt x="5577840" y="751840"/>
                </a:lnTo>
                <a:lnTo>
                  <a:pt x="0" y="751840"/>
                </a:lnTo>
                <a:lnTo>
                  <a:pt x="0" y="20320"/>
                </a:lnTo>
              </a:path>
            </a:pathLst>
          </a:custGeom>
          <a:noFill/>
          <a:ln w="444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B0D49426-FC34-43BC-8241-24131AC782C2}"/>
              </a:ext>
            </a:extLst>
          </p:cNvPr>
          <p:cNvSpPr/>
          <p:nvPr/>
        </p:nvSpPr>
        <p:spPr>
          <a:xfrm>
            <a:off x="6614160" y="3129280"/>
            <a:ext cx="4917440" cy="299720"/>
          </a:xfrm>
          <a:custGeom>
            <a:avLst/>
            <a:gdLst>
              <a:gd name="connsiteX0" fmla="*/ 0 w 5577840"/>
              <a:gd name="connsiteY0" fmla="*/ 0 h 751840"/>
              <a:gd name="connsiteX1" fmla="*/ 5577840 w 5577840"/>
              <a:gd name="connsiteY1" fmla="*/ 0 h 751840"/>
              <a:gd name="connsiteX2" fmla="*/ 5577840 w 5577840"/>
              <a:gd name="connsiteY2" fmla="*/ 751840 h 751840"/>
              <a:gd name="connsiteX3" fmla="*/ 0 w 5577840"/>
              <a:gd name="connsiteY3" fmla="*/ 751840 h 751840"/>
              <a:gd name="connsiteX4" fmla="*/ 0 w 5577840"/>
              <a:gd name="connsiteY4" fmla="*/ 0 h 751840"/>
              <a:gd name="connsiteX0" fmla="*/ 0 w 5577840"/>
              <a:gd name="connsiteY0" fmla="*/ 510257 h 1262097"/>
              <a:gd name="connsiteX1" fmla="*/ 5577840 w 5577840"/>
              <a:gd name="connsiteY1" fmla="*/ 510257 h 1262097"/>
              <a:gd name="connsiteX2" fmla="*/ 5577840 w 5577840"/>
              <a:gd name="connsiteY2" fmla="*/ 1262097 h 1262097"/>
              <a:gd name="connsiteX3" fmla="*/ 0 w 5577840"/>
              <a:gd name="connsiteY3" fmla="*/ 1262097 h 1262097"/>
              <a:gd name="connsiteX4" fmla="*/ 0 w 5577840"/>
              <a:gd name="connsiteY4" fmla="*/ 510257 h 1262097"/>
              <a:gd name="connsiteX0" fmla="*/ 0 w 5577840"/>
              <a:gd name="connsiteY0" fmla="*/ 510257 h 1262097"/>
              <a:gd name="connsiteX1" fmla="*/ 5577840 w 5577840"/>
              <a:gd name="connsiteY1" fmla="*/ 510257 h 1262097"/>
              <a:gd name="connsiteX2" fmla="*/ 5577840 w 5577840"/>
              <a:gd name="connsiteY2" fmla="*/ 1262097 h 1262097"/>
              <a:gd name="connsiteX3" fmla="*/ 0 w 5577840"/>
              <a:gd name="connsiteY3" fmla="*/ 1262097 h 1262097"/>
              <a:gd name="connsiteX4" fmla="*/ 91440 w 5577840"/>
              <a:gd name="connsiteY4" fmla="*/ 601697 h 1262097"/>
              <a:gd name="connsiteX0" fmla="*/ 1148080 w 5577840"/>
              <a:gd name="connsiteY0" fmla="*/ 395447 h 1716247"/>
              <a:gd name="connsiteX1" fmla="*/ 5577840 w 5577840"/>
              <a:gd name="connsiteY1" fmla="*/ 964407 h 1716247"/>
              <a:gd name="connsiteX2" fmla="*/ 5577840 w 5577840"/>
              <a:gd name="connsiteY2" fmla="*/ 1716247 h 1716247"/>
              <a:gd name="connsiteX3" fmla="*/ 0 w 5577840"/>
              <a:gd name="connsiteY3" fmla="*/ 1716247 h 1716247"/>
              <a:gd name="connsiteX4" fmla="*/ 91440 w 5577840"/>
              <a:gd name="connsiteY4" fmla="*/ 1055847 h 1716247"/>
              <a:gd name="connsiteX0" fmla="*/ 5577840 w 5577840"/>
              <a:gd name="connsiteY0" fmla="*/ 0 h 751840"/>
              <a:gd name="connsiteX1" fmla="*/ 5577840 w 5577840"/>
              <a:gd name="connsiteY1" fmla="*/ 751840 h 751840"/>
              <a:gd name="connsiteX2" fmla="*/ 0 w 5577840"/>
              <a:gd name="connsiteY2" fmla="*/ 751840 h 751840"/>
              <a:gd name="connsiteX3" fmla="*/ 91440 w 5577840"/>
              <a:gd name="connsiteY3" fmla="*/ 91440 h 751840"/>
              <a:gd name="connsiteX0" fmla="*/ 5577840 w 5577840"/>
              <a:gd name="connsiteY0" fmla="*/ 0 h 751840"/>
              <a:gd name="connsiteX1" fmla="*/ 5577840 w 5577840"/>
              <a:gd name="connsiteY1" fmla="*/ 751840 h 751840"/>
              <a:gd name="connsiteX2" fmla="*/ 0 w 5577840"/>
              <a:gd name="connsiteY2" fmla="*/ 751840 h 751840"/>
              <a:gd name="connsiteX3" fmla="*/ 10160 w 5577840"/>
              <a:gd name="connsiteY3" fmla="*/ 91440 h 751840"/>
              <a:gd name="connsiteX0" fmla="*/ 5577840 w 5577840"/>
              <a:gd name="connsiteY0" fmla="*/ 0 h 751840"/>
              <a:gd name="connsiteX1" fmla="*/ 5577840 w 5577840"/>
              <a:gd name="connsiteY1" fmla="*/ 751840 h 751840"/>
              <a:gd name="connsiteX2" fmla="*/ 0 w 5577840"/>
              <a:gd name="connsiteY2" fmla="*/ 751840 h 751840"/>
              <a:gd name="connsiteX3" fmla="*/ 10160 w 5577840"/>
              <a:gd name="connsiteY3" fmla="*/ 20320 h 751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77840" h="751840">
                <a:moveTo>
                  <a:pt x="5577840" y="0"/>
                </a:moveTo>
                <a:lnTo>
                  <a:pt x="5577840" y="751840"/>
                </a:lnTo>
                <a:lnTo>
                  <a:pt x="0" y="751840"/>
                </a:lnTo>
                <a:cubicBezTo>
                  <a:pt x="0" y="501227"/>
                  <a:pt x="10160" y="20320"/>
                  <a:pt x="10160" y="20320"/>
                </a:cubicBezTo>
              </a:path>
            </a:pathLst>
          </a:custGeom>
          <a:noFill/>
          <a:ln w="444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B651A82-B725-4E66-867E-09B7AC7BE658}"/>
              </a:ext>
            </a:extLst>
          </p:cNvPr>
          <p:cNvSpPr/>
          <p:nvPr/>
        </p:nvSpPr>
        <p:spPr>
          <a:xfrm>
            <a:off x="1549166" y="3706747"/>
            <a:ext cx="543794" cy="612807"/>
          </a:xfrm>
          <a:custGeom>
            <a:avLst/>
            <a:gdLst>
              <a:gd name="connsiteX0" fmla="*/ 790308 w 790308"/>
              <a:gd name="connsiteY0" fmla="*/ 789271 h 789271"/>
              <a:gd name="connsiteX1" fmla="*/ 414922 w 790308"/>
              <a:gd name="connsiteY1" fmla="*/ 779646 h 789271"/>
              <a:gd name="connsiteX2" fmla="*/ 299419 w 790308"/>
              <a:gd name="connsiteY2" fmla="*/ 760395 h 789271"/>
              <a:gd name="connsiteX3" fmla="*/ 270543 w 790308"/>
              <a:gd name="connsiteY3" fmla="*/ 741145 h 789271"/>
              <a:gd name="connsiteX4" fmla="*/ 232042 w 790308"/>
              <a:gd name="connsiteY4" fmla="*/ 702644 h 789271"/>
              <a:gd name="connsiteX5" fmla="*/ 164666 w 790308"/>
              <a:gd name="connsiteY5" fmla="*/ 683393 h 789271"/>
              <a:gd name="connsiteX6" fmla="*/ 145415 w 790308"/>
              <a:gd name="connsiteY6" fmla="*/ 654517 h 789271"/>
              <a:gd name="connsiteX7" fmla="*/ 116539 w 790308"/>
              <a:gd name="connsiteY7" fmla="*/ 635267 h 789271"/>
              <a:gd name="connsiteX8" fmla="*/ 106914 w 790308"/>
              <a:gd name="connsiteY8" fmla="*/ 606391 h 789271"/>
              <a:gd name="connsiteX9" fmla="*/ 87663 w 790308"/>
              <a:gd name="connsiteY9" fmla="*/ 577515 h 789271"/>
              <a:gd name="connsiteX10" fmla="*/ 68413 w 790308"/>
              <a:gd name="connsiteY10" fmla="*/ 519764 h 789271"/>
              <a:gd name="connsiteX11" fmla="*/ 58788 w 790308"/>
              <a:gd name="connsiteY11" fmla="*/ 490888 h 789271"/>
              <a:gd name="connsiteX12" fmla="*/ 29912 w 790308"/>
              <a:gd name="connsiteY12" fmla="*/ 385010 h 789271"/>
              <a:gd name="connsiteX13" fmla="*/ 20287 w 790308"/>
              <a:gd name="connsiteY13" fmla="*/ 250256 h 789271"/>
              <a:gd name="connsiteX14" fmla="*/ 1036 w 790308"/>
              <a:gd name="connsiteY14" fmla="*/ 154004 h 789271"/>
              <a:gd name="connsiteX15" fmla="*/ 1036 w 790308"/>
              <a:gd name="connsiteY15" fmla="*/ 0 h 789271"/>
              <a:gd name="connsiteX0" fmla="*/ 790308 w 790308"/>
              <a:gd name="connsiteY0" fmla="*/ 789271 h 789271"/>
              <a:gd name="connsiteX1" fmla="*/ 414922 w 790308"/>
              <a:gd name="connsiteY1" fmla="*/ 779646 h 789271"/>
              <a:gd name="connsiteX2" fmla="*/ 299419 w 790308"/>
              <a:gd name="connsiteY2" fmla="*/ 760395 h 789271"/>
              <a:gd name="connsiteX3" fmla="*/ 270543 w 790308"/>
              <a:gd name="connsiteY3" fmla="*/ 741145 h 789271"/>
              <a:gd name="connsiteX4" fmla="*/ 164666 w 790308"/>
              <a:gd name="connsiteY4" fmla="*/ 683393 h 789271"/>
              <a:gd name="connsiteX5" fmla="*/ 145415 w 790308"/>
              <a:gd name="connsiteY5" fmla="*/ 654517 h 789271"/>
              <a:gd name="connsiteX6" fmla="*/ 116539 w 790308"/>
              <a:gd name="connsiteY6" fmla="*/ 635267 h 789271"/>
              <a:gd name="connsiteX7" fmla="*/ 106914 w 790308"/>
              <a:gd name="connsiteY7" fmla="*/ 606391 h 789271"/>
              <a:gd name="connsiteX8" fmla="*/ 87663 w 790308"/>
              <a:gd name="connsiteY8" fmla="*/ 577515 h 789271"/>
              <a:gd name="connsiteX9" fmla="*/ 68413 w 790308"/>
              <a:gd name="connsiteY9" fmla="*/ 519764 h 789271"/>
              <a:gd name="connsiteX10" fmla="*/ 58788 w 790308"/>
              <a:gd name="connsiteY10" fmla="*/ 490888 h 789271"/>
              <a:gd name="connsiteX11" fmla="*/ 29912 w 790308"/>
              <a:gd name="connsiteY11" fmla="*/ 385010 h 789271"/>
              <a:gd name="connsiteX12" fmla="*/ 20287 w 790308"/>
              <a:gd name="connsiteY12" fmla="*/ 250256 h 789271"/>
              <a:gd name="connsiteX13" fmla="*/ 1036 w 790308"/>
              <a:gd name="connsiteY13" fmla="*/ 154004 h 789271"/>
              <a:gd name="connsiteX14" fmla="*/ 1036 w 790308"/>
              <a:gd name="connsiteY14" fmla="*/ 0 h 789271"/>
              <a:gd name="connsiteX0" fmla="*/ 790308 w 790308"/>
              <a:gd name="connsiteY0" fmla="*/ 789271 h 789271"/>
              <a:gd name="connsiteX1" fmla="*/ 414922 w 790308"/>
              <a:gd name="connsiteY1" fmla="*/ 779646 h 789271"/>
              <a:gd name="connsiteX2" fmla="*/ 299419 w 790308"/>
              <a:gd name="connsiteY2" fmla="*/ 760395 h 789271"/>
              <a:gd name="connsiteX3" fmla="*/ 270543 w 790308"/>
              <a:gd name="connsiteY3" fmla="*/ 741145 h 789271"/>
              <a:gd name="connsiteX4" fmla="*/ 164666 w 790308"/>
              <a:gd name="connsiteY4" fmla="*/ 683393 h 789271"/>
              <a:gd name="connsiteX5" fmla="*/ 145415 w 790308"/>
              <a:gd name="connsiteY5" fmla="*/ 654517 h 789271"/>
              <a:gd name="connsiteX6" fmla="*/ 116539 w 790308"/>
              <a:gd name="connsiteY6" fmla="*/ 635267 h 789271"/>
              <a:gd name="connsiteX7" fmla="*/ 87663 w 790308"/>
              <a:gd name="connsiteY7" fmla="*/ 577515 h 789271"/>
              <a:gd name="connsiteX8" fmla="*/ 68413 w 790308"/>
              <a:gd name="connsiteY8" fmla="*/ 519764 h 789271"/>
              <a:gd name="connsiteX9" fmla="*/ 58788 w 790308"/>
              <a:gd name="connsiteY9" fmla="*/ 490888 h 789271"/>
              <a:gd name="connsiteX10" fmla="*/ 29912 w 790308"/>
              <a:gd name="connsiteY10" fmla="*/ 385010 h 789271"/>
              <a:gd name="connsiteX11" fmla="*/ 20287 w 790308"/>
              <a:gd name="connsiteY11" fmla="*/ 250256 h 789271"/>
              <a:gd name="connsiteX12" fmla="*/ 1036 w 790308"/>
              <a:gd name="connsiteY12" fmla="*/ 154004 h 789271"/>
              <a:gd name="connsiteX13" fmla="*/ 1036 w 790308"/>
              <a:gd name="connsiteY13" fmla="*/ 0 h 789271"/>
              <a:gd name="connsiteX0" fmla="*/ 790308 w 790308"/>
              <a:gd name="connsiteY0" fmla="*/ 789271 h 789271"/>
              <a:gd name="connsiteX1" fmla="*/ 414922 w 790308"/>
              <a:gd name="connsiteY1" fmla="*/ 779646 h 789271"/>
              <a:gd name="connsiteX2" fmla="*/ 299419 w 790308"/>
              <a:gd name="connsiteY2" fmla="*/ 760395 h 789271"/>
              <a:gd name="connsiteX3" fmla="*/ 270543 w 790308"/>
              <a:gd name="connsiteY3" fmla="*/ 741145 h 789271"/>
              <a:gd name="connsiteX4" fmla="*/ 164666 w 790308"/>
              <a:gd name="connsiteY4" fmla="*/ 683393 h 789271"/>
              <a:gd name="connsiteX5" fmla="*/ 145415 w 790308"/>
              <a:gd name="connsiteY5" fmla="*/ 654517 h 789271"/>
              <a:gd name="connsiteX6" fmla="*/ 87663 w 790308"/>
              <a:gd name="connsiteY6" fmla="*/ 577515 h 789271"/>
              <a:gd name="connsiteX7" fmla="*/ 68413 w 790308"/>
              <a:gd name="connsiteY7" fmla="*/ 519764 h 789271"/>
              <a:gd name="connsiteX8" fmla="*/ 58788 w 790308"/>
              <a:gd name="connsiteY8" fmla="*/ 490888 h 789271"/>
              <a:gd name="connsiteX9" fmla="*/ 29912 w 790308"/>
              <a:gd name="connsiteY9" fmla="*/ 385010 h 789271"/>
              <a:gd name="connsiteX10" fmla="*/ 20287 w 790308"/>
              <a:gd name="connsiteY10" fmla="*/ 250256 h 789271"/>
              <a:gd name="connsiteX11" fmla="*/ 1036 w 790308"/>
              <a:gd name="connsiteY11" fmla="*/ 154004 h 789271"/>
              <a:gd name="connsiteX12" fmla="*/ 1036 w 790308"/>
              <a:gd name="connsiteY12" fmla="*/ 0 h 789271"/>
              <a:gd name="connsiteX0" fmla="*/ 790308 w 790308"/>
              <a:gd name="connsiteY0" fmla="*/ 789271 h 789271"/>
              <a:gd name="connsiteX1" fmla="*/ 414922 w 790308"/>
              <a:gd name="connsiteY1" fmla="*/ 779646 h 789271"/>
              <a:gd name="connsiteX2" fmla="*/ 299419 w 790308"/>
              <a:gd name="connsiteY2" fmla="*/ 760395 h 789271"/>
              <a:gd name="connsiteX3" fmla="*/ 270543 w 790308"/>
              <a:gd name="connsiteY3" fmla="*/ 741145 h 789271"/>
              <a:gd name="connsiteX4" fmla="*/ 164666 w 790308"/>
              <a:gd name="connsiteY4" fmla="*/ 683393 h 789271"/>
              <a:gd name="connsiteX5" fmla="*/ 145415 w 790308"/>
              <a:gd name="connsiteY5" fmla="*/ 654517 h 789271"/>
              <a:gd name="connsiteX6" fmla="*/ 87663 w 790308"/>
              <a:gd name="connsiteY6" fmla="*/ 577515 h 789271"/>
              <a:gd name="connsiteX7" fmla="*/ 68413 w 790308"/>
              <a:gd name="connsiteY7" fmla="*/ 519764 h 789271"/>
              <a:gd name="connsiteX8" fmla="*/ 29912 w 790308"/>
              <a:gd name="connsiteY8" fmla="*/ 385010 h 789271"/>
              <a:gd name="connsiteX9" fmla="*/ 20287 w 790308"/>
              <a:gd name="connsiteY9" fmla="*/ 250256 h 789271"/>
              <a:gd name="connsiteX10" fmla="*/ 1036 w 790308"/>
              <a:gd name="connsiteY10" fmla="*/ 154004 h 789271"/>
              <a:gd name="connsiteX11" fmla="*/ 1036 w 790308"/>
              <a:gd name="connsiteY11" fmla="*/ 0 h 789271"/>
              <a:gd name="connsiteX0" fmla="*/ 790308 w 790308"/>
              <a:gd name="connsiteY0" fmla="*/ 789271 h 789271"/>
              <a:gd name="connsiteX1" fmla="*/ 414922 w 790308"/>
              <a:gd name="connsiteY1" fmla="*/ 779646 h 789271"/>
              <a:gd name="connsiteX2" fmla="*/ 299419 w 790308"/>
              <a:gd name="connsiteY2" fmla="*/ 760395 h 789271"/>
              <a:gd name="connsiteX3" fmla="*/ 270543 w 790308"/>
              <a:gd name="connsiteY3" fmla="*/ 741145 h 789271"/>
              <a:gd name="connsiteX4" fmla="*/ 145415 w 790308"/>
              <a:gd name="connsiteY4" fmla="*/ 654517 h 789271"/>
              <a:gd name="connsiteX5" fmla="*/ 87663 w 790308"/>
              <a:gd name="connsiteY5" fmla="*/ 577515 h 789271"/>
              <a:gd name="connsiteX6" fmla="*/ 68413 w 790308"/>
              <a:gd name="connsiteY6" fmla="*/ 519764 h 789271"/>
              <a:gd name="connsiteX7" fmla="*/ 29912 w 790308"/>
              <a:gd name="connsiteY7" fmla="*/ 385010 h 789271"/>
              <a:gd name="connsiteX8" fmla="*/ 20287 w 790308"/>
              <a:gd name="connsiteY8" fmla="*/ 250256 h 789271"/>
              <a:gd name="connsiteX9" fmla="*/ 1036 w 790308"/>
              <a:gd name="connsiteY9" fmla="*/ 154004 h 789271"/>
              <a:gd name="connsiteX10" fmla="*/ 1036 w 790308"/>
              <a:gd name="connsiteY10" fmla="*/ 0 h 789271"/>
              <a:gd name="connsiteX0" fmla="*/ 414922 w 414922"/>
              <a:gd name="connsiteY0" fmla="*/ 779646 h 779646"/>
              <a:gd name="connsiteX1" fmla="*/ 299419 w 414922"/>
              <a:gd name="connsiteY1" fmla="*/ 760395 h 779646"/>
              <a:gd name="connsiteX2" fmla="*/ 270543 w 414922"/>
              <a:gd name="connsiteY2" fmla="*/ 741145 h 779646"/>
              <a:gd name="connsiteX3" fmla="*/ 145415 w 414922"/>
              <a:gd name="connsiteY3" fmla="*/ 654517 h 779646"/>
              <a:gd name="connsiteX4" fmla="*/ 87663 w 414922"/>
              <a:gd name="connsiteY4" fmla="*/ 577515 h 779646"/>
              <a:gd name="connsiteX5" fmla="*/ 68413 w 414922"/>
              <a:gd name="connsiteY5" fmla="*/ 519764 h 779646"/>
              <a:gd name="connsiteX6" fmla="*/ 29912 w 414922"/>
              <a:gd name="connsiteY6" fmla="*/ 385010 h 779646"/>
              <a:gd name="connsiteX7" fmla="*/ 20287 w 414922"/>
              <a:gd name="connsiteY7" fmla="*/ 250256 h 779646"/>
              <a:gd name="connsiteX8" fmla="*/ 1036 w 414922"/>
              <a:gd name="connsiteY8" fmla="*/ 154004 h 779646"/>
              <a:gd name="connsiteX9" fmla="*/ 1036 w 414922"/>
              <a:gd name="connsiteY9" fmla="*/ 0 h 779646"/>
              <a:gd name="connsiteX0" fmla="*/ 499435 w 499435"/>
              <a:gd name="connsiteY0" fmla="*/ 784090 h 784090"/>
              <a:gd name="connsiteX1" fmla="*/ 299419 w 499435"/>
              <a:gd name="connsiteY1" fmla="*/ 760395 h 784090"/>
              <a:gd name="connsiteX2" fmla="*/ 270543 w 499435"/>
              <a:gd name="connsiteY2" fmla="*/ 741145 h 784090"/>
              <a:gd name="connsiteX3" fmla="*/ 145415 w 499435"/>
              <a:gd name="connsiteY3" fmla="*/ 654517 h 784090"/>
              <a:gd name="connsiteX4" fmla="*/ 87663 w 499435"/>
              <a:gd name="connsiteY4" fmla="*/ 577515 h 784090"/>
              <a:gd name="connsiteX5" fmla="*/ 68413 w 499435"/>
              <a:gd name="connsiteY5" fmla="*/ 519764 h 784090"/>
              <a:gd name="connsiteX6" fmla="*/ 29912 w 499435"/>
              <a:gd name="connsiteY6" fmla="*/ 385010 h 784090"/>
              <a:gd name="connsiteX7" fmla="*/ 20287 w 499435"/>
              <a:gd name="connsiteY7" fmla="*/ 250256 h 784090"/>
              <a:gd name="connsiteX8" fmla="*/ 1036 w 499435"/>
              <a:gd name="connsiteY8" fmla="*/ 154004 h 784090"/>
              <a:gd name="connsiteX9" fmla="*/ 1036 w 499435"/>
              <a:gd name="connsiteY9" fmla="*/ 0 h 784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99435" h="784090">
                <a:moveTo>
                  <a:pt x="499435" y="784090"/>
                </a:moveTo>
                <a:cubicBezTo>
                  <a:pt x="468920" y="782763"/>
                  <a:pt x="331532" y="766818"/>
                  <a:pt x="299419" y="760395"/>
                </a:cubicBezTo>
                <a:cubicBezTo>
                  <a:pt x="289794" y="753978"/>
                  <a:pt x="296210" y="758791"/>
                  <a:pt x="270543" y="741145"/>
                </a:cubicBezTo>
                <a:cubicBezTo>
                  <a:pt x="244876" y="723499"/>
                  <a:pt x="175895" y="681789"/>
                  <a:pt x="145415" y="654517"/>
                </a:cubicBezTo>
                <a:cubicBezTo>
                  <a:pt x="132581" y="636871"/>
                  <a:pt x="100497" y="599974"/>
                  <a:pt x="87663" y="577515"/>
                </a:cubicBezTo>
                <a:cubicBezTo>
                  <a:pt x="81246" y="558265"/>
                  <a:pt x="78038" y="551848"/>
                  <a:pt x="68413" y="519764"/>
                </a:cubicBezTo>
                <a:cubicBezTo>
                  <a:pt x="58788" y="487680"/>
                  <a:pt x="37933" y="429928"/>
                  <a:pt x="29912" y="385010"/>
                </a:cubicBezTo>
                <a:cubicBezTo>
                  <a:pt x="26704" y="340092"/>
                  <a:pt x="25260" y="295013"/>
                  <a:pt x="20287" y="250256"/>
                </a:cubicBezTo>
                <a:cubicBezTo>
                  <a:pt x="10248" y="159911"/>
                  <a:pt x="6461" y="273355"/>
                  <a:pt x="1036" y="154004"/>
                </a:cubicBezTo>
                <a:cubicBezTo>
                  <a:pt x="-1295" y="102722"/>
                  <a:pt x="1036" y="51335"/>
                  <a:pt x="1036" y="0"/>
                </a:cubicBezTo>
              </a:path>
            </a:pathLst>
          </a:custGeom>
          <a:noFill/>
          <a:ln w="57150" cap="rnd">
            <a:solidFill>
              <a:schemeClr val="bg1"/>
            </a:solidFill>
            <a:round/>
            <a:tailEnd type="arrow" w="sm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89AB6B3-0AF0-4B16-AE3F-3E4DF15B6CEF}"/>
              </a:ext>
            </a:extLst>
          </p:cNvPr>
          <p:cNvSpPr txBox="1"/>
          <p:nvPr/>
        </p:nvSpPr>
        <p:spPr>
          <a:xfrm>
            <a:off x="2143760" y="3934833"/>
            <a:ext cx="8768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Kristen ITC" panose="03050502040202030202" pitchFamily="66" charset="0"/>
              </a:rPr>
              <a:t>your </a:t>
            </a:r>
            <a:r>
              <a:rPr lang="en-US" sz="3600" b="1" dirty="0">
                <a:solidFill>
                  <a:schemeClr val="bg1"/>
                </a:solidFill>
                <a:latin typeface="Kristen ITC" panose="03050502040202030202" pitchFamily="66" charset="0"/>
              </a:rPr>
              <a:t>WORST</a:t>
            </a:r>
            <a:r>
              <a:rPr lang="en-US" sz="3600" dirty="0">
                <a:solidFill>
                  <a:schemeClr val="bg1"/>
                </a:solidFill>
                <a:latin typeface="Kristen ITC" panose="03050502040202030202" pitchFamily="66" charset="0"/>
              </a:rPr>
              <a:t> technical decision here</a:t>
            </a:r>
          </a:p>
        </p:txBody>
      </p:sp>
    </p:spTree>
    <p:extLst>
      <p:ext uri="{BB962C8B-B14F-4D97-AF65-F5344CB8AC3E}">
        <p14:creationId xmlns:p14="http://schemas.microsoft.com/office/powerpoint/2010/main" val="3063298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2857"/>
    </mc:Choice>
    <mc:Fallback xmlns="">
      <p:transition spd="slow" advTm="72857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BDA1F-F7CE-4780-8157-72FD27C8F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3E290A-CCD8-4AFF-B3F3-73C814812143}"/>
              </a:ext>
            </a:extLst>
          </p:cNvPr>
          <p:cNvSpPr txBox="1"/>
          <p:nvPr/>
        </p:nvSpPr>
        <p:spPr>
          <a:xfrm>
            <a:off x="2817955" y="2237904"/>
            <a:ext cx="6267550" cy="23821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SET-BASED DESIGN</a:t>
            </a:r>
          </a:p>
          <a:p>
            <a:pPr algn="ctr">
              <a:lnSpc>
                <a:spcPct val="200000"/>
              </a:lnSpc>
            </a:pPr>
            <a:r>
              <a:rPr lang="en-US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LAST RESPONSIBLE MOMENT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22578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112"/>
    </mc:Choice>
    <mc:Fallback xmlns="">
      <p:transition spd="slow" advTm="231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BF4AA-4469-4579-829E-0C575642C1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Set-Based Design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EB7637-BDB7-45D7-B067-7F3F35D8D14A}"/>
              </a:ext>
            </a:extLst>
          </p:cNvPr>
          <p:cNvSpPr txBox="1"/>
          <p:nvPr/>
        </p:nvSpPr>
        <p:spPr>
          <a:xfrm>
            <a:off x="2014786" y="2179266"/>
            <a:ext cx="8162427" cy="249946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Get me the …. (fastest, cheapest, easiest)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Branch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Combine</a:t>
            </a:r>
          </a:p>
        </p:txBody>
      </p:sp>
    </p:spTree>
    <p:extLst>
      <p:ext uri="{BB962C8B-B14F-4D97-AF65-F5344CB8AC3E}">
        <p14:creationId xmlns:p14="http://schemas.microsoft.com/office/powerpoint/2010/main" val="42068335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22863379-47AD-4557-A9CF-1E455362D355}"/>
              </a:ext>
            </a:extLst>
          </p:cNvPr>
          <p:cNvSpPr/>
          <p:nvPr/>
        </p:nvSpPr>
        <p:spPr>
          <a:xfrm>
            <a:off x="3051398" y="1525169"/>
            <a:ext cx="3549670" cy="3311804"/>
          </a:xfrm>
          <a:prstGeom prst="ellipse">
            <a:avLst/>
          </a:prstGeom>
          <a:solidFill>
            <a:srgbClr val="FFFF00">
              <a:alpha val="3300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5DFC7D0-2B5E-44BB-903A-7242ACC58C3B}"/>
              </a:ext>
            </a:extLst>
          </p:cNvPr>
          <p:cNvSpPr/>
          <p:nvPr/>
        </p:nvSpPr>
        <p:spPr>
          <a:xfrm>
            <a:off x="5590932" y="1525169"/>
            <a:ext cx="3549670" cy="3311804"/>
          </a:xfrm>
          <a:prstGeom prst="ellipse">
            <a:avLst/>
          </a:prstGeom>
          <a:solidFill>
            <a:srgbClr val="7030A0">
              <a:alpha val="33000"/>
            </a:srgb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5E99960-2F68-48DF-BFB6-ECF07E979E1B}"/>
              </a:ext>
            </a:extLst>
          </p:cNvPr>
          <p:cNvSpPr/>
          <p:nvPr/>
        </p:nvSpPr>
        <p:spPr>
          <a:xfrm>
            <a:off x="4321165" y="3181071"/>
            <a:ext cx="3549670" cy="3311804"/>
          </a:xfrm>
          <a:prstGeom prst="ellipse">
            <a:avLst/>
          </a:prstGeom>
          <a:solidFill>
            <a:srgbClr val="00FF99">
              <a:alpha val="33000"/>
            </a:srgb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DA77E9-A08F-44A5-B93B-54E66E084F11}"/>
              </a:ext>
            </a:extLst>
          </p:cNvPr>
          <p:cNvSpPr txBox="1"/>
          <p:nvPr/>
        </p:nvSpPr>
        <p:spPr>
          <a:xfrm rot="19220242">
            <a:off x="3419929" y="1890291"/>
            <a:ext cx="2450180" cy="2493149"/>
          </a:xfrm>
          <a:prstGeom prst="rect">
            <a:avLst/>
          </a:prstGeom>
          <a:noFill/>
        </p:spPr>
        <p:txBody>
          <a:bodyPr wrap="none" rtlCol="0">
            <a:prstTxWarp prst="textArchUp">
              <a:avLst>
                <a:gd name="adj" fmla="val 10929671"/>
              </a:avLst>
            </a:prstTxWarp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</a:rPr>
              <a:t>CHEAPEST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E40531B-148B-427F-B81F-A84676E650F4}"/>
              </a:ext>
            </a:extLst>
          </p:cNvPr>
          <p:cNvSpPr txBox="1"/>
          <p:nvPr/>
        </p:nvSpPr>
        <p:spPr>
          <a:xfrm rot="2664820">
            <a:off x="6313145" y="1934497"/>
            <a:ext cx="2450180" cy="2493149"/>
          </a:xfrm>
          <a:prstGeom prst="rect">
            <a:avLst/>
          </a:prstGeom>
          <a:noFill/>
        </p:spPr>
        <p:txBody>
          <a:bodyPr wrap="none" rtlCol="0">
            <a:prstTxWarp prst="textArchUp">
              <a:avLst>
                <a:gd name="adj" fmla="val 10929671"/>
              </a:avLst>
            </a:prstTxWarp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</a:rPr>
              <a:t>FASTEST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A209C64-6F93-4D3C-B0DA-FD966562A38E}"/>
              </a:ext>
            </a:extLst>
          </p:cNvPr>
          <p:cNvSpPr txBox="1"/>
          <p:nvPr/>
        </p:nvSpPr>
        <p:spPr>
          <a:xfrm>
            <a:off x="4915584" y="3774184"/>
            <a:ext cx="2450180" cy="2493149"/>
          </a:xfrm>
          <a:prstGeom prst="rect">
            <a:avLst/>
          </a:prstGeom>
          <a:noFill/>
        </p:spPr>
        <p:txBody>
          <a:bodyPr wrap="none" rtlCol="0">
            <a:prstTxWarp prst="textArchDown">
              <a:avLst/>
            </a:prstTxWarp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</a:rPr>
              <a:t>EASIEST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38915E-4D59-4385-AEDF-8B96EFD4795B}"/>
              </a:ext>
            </a:extLst>
          </p:cNvPr>
          <p:cNvSpPr txBox="1"/>
          <p:nvPr/>
        </p:nvSpPr>
        <p:spPr>
          <a:xfrm>
            <a:off x="5774024" y="2977564"/>
            <a:ext cx="507871" cy="13315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b="1" dirty="0">
                <a:gradFill flip="none" rotWithShape="1">
                  <a:gsLst>
                    <a:gs pos="0">
                      <a:schemeClr val="accent4">
                        <a:lumMod val="40000"/>
                        <a:lumOff val="60000"/>
                      </a:schemeClr>
                    </a:gs>
                    <a:gs pos="46000">
                      <a:schemeClr val="accent4">
                        <a:lumMod val="95000"/>
                        <a:lumOff val="5000"/>
                      </a:schemeClr>
                    </a:gs>
                    <a:gs pos="100000">
                      <a:schemeClr val="accent4">
                        <a:lumMod val="60000"/>
                      </a:schemeClr>
                    </a:gs>
                  </a:gsLst>
                  <a:path path="circle">
                    <a:fillToRect l="50000" t="130000" r="50000" b="-30000"/>
                  </a:path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!</a:t>
            </a: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F39DE8F7-7AE6-46B8-8A27-0EBCFC646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Set-Based Design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75860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914"/>
    </mc:Choice>
    <mc:Fallback xmlns="">
      <p:transition spd="slow" advTm="659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7" grpId="0"/>
      <p:bldP spid="9" grpId="0"/>
      <p:bldP spid="10" grpId="0"/>
      <p:bldP spid="11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A7A8C-5B20-4CC5-820A-280E0A1FB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Last Responsible Moment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1B1273-9F00-4F24-AFE1-EEDBAC90C5BB}"/>
              </a:ext>
            </a:extLst>
          </p:cNvPr>
          <p:cNvSpPr txBox="1"/>
          <p:nvPr/>
        </p:nvSpPr>
        <p:spPr>
          <a:xfrm>
            <a:off x="3535010" y="1879381"/>
            <a:ext cx="5121980" cy="333046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parallel dependencies</a:t>
            </a:r>
          </a:p>
          <a:p>
            <a:pPr marL="285750" indent="-285750">
              <a:lnSpc>
                <a:spcPct val="150000"/>
              </a:lnSpc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interfaces &amp; abstractions</a:t>
            </a:r>
          </a:p>
          <a:p>
            <a:pPr marL="285750" indent="-285750">
              <a:lnSpc>
                <a:spcPct val="150000"/>
              </a:lnSpc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feature toggles</a:t>
            </a:r>
          </a:p>
          <a:p>
            <a:pPr marL="285750" indent="-285750">
              <a:lnSpc>
                <a:spcPct val="150000"/>
              </a:lnSpc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deprecation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34065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1261"/>
    </mc:Choice>
    <mc:Fallback xmlns="">
      <p:transition spd="slow" advTm="812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C171D1-A9FD-4817-A0C0-0E4E52258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MISSING KEY INGREDIENT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F7C2BBFF-EF2D-4151-A198-FFEA239F50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80522" y="1690688"/>
            <a:ext cx="5830956" cy="4752228"/>
          </a:xfrm>
          <a:prstGeom prst="rect">
            <a:avLst/>
          </a:prstGeom>
          <a:effectLst/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40814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106"/>
    </mc:Choice>
    <mc:Fallback xmlns="">
      <p:transition spd="slow" advTm="281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AED0DE66-9EEC-4A1C-8D55-AC2BE652AAE7}"/>
              </a:ext>
            </a:extLst>
          </p:cNvPr>
          <p:cNvGrpSpPr/>
          <p:nvPr/>
        </p:nvGrpSpPr>
        <p:grpSpPr>
          <a:xfrm>
            <a:off x="2069351" y="663516"/>
            <a:ext cx="8053298" cy="5530968"/>
            <a:chOff x="2163877" y="663516"/>
            <a:chExt cx="8053298" cy="553096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3172AF3F-FC04-4167-881A-94BA4EF3D5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63877" y="663516"/>
              <a:ext cx="3658854" cy="553096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A5C7AB3-1144-49EF-99E8-84700B9C82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15615" y="663516"/>
              <a:ext cx="3601560" cy="553096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5100731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219"/>
    </mc:Choice>
    <mc:Fallback>
      <p:transition spd="slow" advTm="29219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A7A8C-5B20-4CC5-820A-280E0A1FB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Kristen ITC" panose="03050502040202030202" pitchFamily="66" charset="0"/>
              </a:rPr>
              <a:t>Decision Making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1B1273-9F00-4F24-AFE1-EEDBAC90C5BB}"/>
              </a:ext>
            </a:extLst>
          </p:cNvPr>
          <p:cNvSpPr txBox="1"/>
          <p:nvPr/>
        </p:nvSpPr>
        <p:spPr>
          <a:xfrm>
            <a:off x="1711626" y="1690688"/>
            <a:ext cx="8768747" cy="370511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285750" indent="-285750" algn="ctr">
              <a:lnSpc>
                <a:spcPct val="150000"/>
              </a:lnSpc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  <a:latin typeface="Kristen ITC" panose="03050502040202030202" pitchFamily="66" charset="0"/>
              </a:rPr>
              <a:t>Work as a team!</a:t>
            </a:r>
          </a:p>
          <a:p>
            <a:pPr marL="285750" indent="-285750" algn="ctr">
              <a:lnSpc>
                <a:spcPct val="150000"/>
              </a:lnSpc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  <a:latin typeface="Kristen ITC" panose="03050502040202030202" pitchFamily="66" charset="0"/>
              </a:rPr>
              <a:t>Use your intuition wisely</a:t>
            </a:r>
          </a:p>
          <a:p>
            <a:pPr marL="285750" indent="-285750" algn="ctr">
              <a:lnSpc>
                <a:spcPct val="150000"/>
              </a:lnSpc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  <a:latin typeface="Kristen ITC" panose="03050502040202030202" pitchFamily="66" charset="0"/>
              </a:rPr>
              <a:t>Remember: breadth-first</a:t>
            </a:r>
          </a:p>
          <a:p>
            <a:pPr marL="285750" indent="-285750" algn="ctr">
              <a:lnSpc>
                <a:spcPct val="150000"/>
              </a:lnSpc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  <a:latin typeface="Kristen ITC" panose="03050502040202030202" pitchFamily="66" charset="0"/>
              </a:rPr>
              <a:t>Be </a:t>
            </a:r>
            <a:r>
              <a:rPr lang="en-US" sz="4000" b="1" u="sng" dirty="0">
                <a:solidFill>
                  <a:schemeClr val="bg1"/>
                </a:solidFill>
                <a:latin typeface="Kristen ITC" panose="03050502040202030202" pitchFamily="66" charset="0"/>
              </a:rPr>
              <a:t>CALM</a:t>
            </a:r>
            <a:r>
              <a:rPr lang="en-US" sz="4000" dirty="0">
                <a:solidFill>
                  <a:schemeClr val="bg1"/>
                </a:solidFill>
                <a:latin typeface="Kristen ITC" panose="03050502040202030202" pitchFamily="66" charset="0"/>
              </a:rPr>
              <a:t> &amp; </a:t>
            </a:r>
            <a:r>
              <a:rPr lang="en-US" sz="4000" b="1" u="sng" dirty="0">
                <a:solidFill>
                  <a:schemeClr val="bg1"/>
                </a:solidFill>
                <a:latin typeface="Kristen ITC" panose="03050502040202030202" pitchFamily="66" charset="0"/>
              </a:rPr>
              <a:t>COLLABORATIVE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50378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6655"/>
    </mc:Choice>
    <mc:Fallback xmlns="">
      <p:transition spd="slow" advTm="1566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3DE1753-4839-4D97-B2D3-691634ECA2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6748" y="-496957"/>
            <a:ext cx="8329562" cy="81500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C4E1568-5CBC-491C-9C0E-4520C039FA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79451">
            <a:off x="3458818" y="435570"/>
            <a:ext cx="5675244" cy="1325563"/>
          </a:xfrm>
        </p:spPr>
        <p:txBody>
          <a:bodyPr>
            <a:prstTxWarp prst="textFadeLeft">
              <a:avLst>
                <a:gd name="adj" fmla="val 7891"/>
              </a:avLst>
            </a:prstTxWarp>
          </a:bodyPr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Kristen ITC" panose="03050502040202030202" pitchFamily="66" charset="0"/>
              </a:rPr>
              <a:t>Awesome Decision</a:t>
            </a:r>
            <a:b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Kristen ITC" panose="03050502040202030202" pitchFamily="66" charset="0"/>
              </a:rPr>
            </a:b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Kristen ITC" panose="03050502040202030202" pitchFamily="66" charset="0"/>
              </a:rPr>
              <a:t>Making Recipe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C98474-BAC7-42FB-8944-49C81BA1BA8F}"/>
              </a:ext>
            </a:extLst>
          </p:cNvPr>
          <p:cNvSpPr txBox="1"/>
          <p:nvPr/>
        </p:nvSpPr>
        <p:spPr>
          <a:xfrm rot="175492">
            <a:off x="2942508" y="1885411"/>
            <a:ext cx="6207571" cy="4186909"/>
          </a:xfrm>
          <a:prstGeom prst="rect">
            <a:avLst/>
          </a:prstGeom>
          <a:noFill/>
        </p:spPr>
        <p:txBody>
          <a:bodyPr wrap="none" rtlCol="0" anchor="ctr">
            <a:prstTxWarp prst="textFadeLeft">
              <a:avLst>
                <a:gd name="adj" fmla="val 5841"/>
              </a:avLst>
            </a:prstTxWarp>
            <a:spAutoFit/>
          </a:bodyPr>
          <a:lstStyle/>
          <a:p>
            <a:pPr marL="914400" indent="-914400">
              <a:lnSpc>
                <a:spcPct val="150000"/>
              </a:lnSpc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Kristen ITC" panose="03050502040202030202" pitchFamily="66" charset="0"/>
              </a:rPr>
              <a:t>Get away from computers</a:t>
            </a:r>
          </a:p>
          <a:p>
            <a:pPr marL="914400" indent="-914400">
              <a:lnSpc>
                <a:spcPct val="150000"/>
              </a:lnSpc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Kristen ITC" panose="03050502040202030202" pitchFamily="66" charset="0"/>
              </a:rPr>
              <a:t>Pick 4-7 metrics</a:t>
            </a:r>
          </a:p>
          <a:p>
            <a:pPr marL="914400" indent="-914400">
              <a:lnSpc>
                <a:spcPct val="150000"/>
              </a:lnSpc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Kristen ITC" panose="03050502040202030202" pitchFamily="66" charset="0"/>
              </a:rPr>
              <a:t>Brainstorm     alternatives</a:t>
            </a:r>
          </a:p>
          <a:p>
            <a:pPr marL="914400" indent="-914400">
              <a:lnSpc>
                <a:spcPct val="150000"/>
              </a:lnSpc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Kristen ITC" panose="03050502040202030202" pitchFamily="66" charset="0"/>
              </a:rPr>
              <a:t>Collect measures</a:t>
            </a:r>
          </a:p>
          <a:p>
            <a:pPr marL="914400" indent="-914400">
              <a:lnSpc>
                <a:spcPct val="150000"/>
              </a:lnSpc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Kristen ITC" panose="03050502040202030202" pitchFamily="66" charset="0"/>
              </a:rPr>
              <a:t>Rate from 1-5</a:t>
            </a:r>
          </a:p>
          <a:p>
            <a:pPr marL="914400" indent="-914400">
              <a:lnSpc>
                <a:spcPct val="150000"/>
              </a:lnSpc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Kristen ITC" panose="03050502040202030202" pitchFamily="66" charset="0"/>
              </a:rPr>
              <a:t>Disagreement      LEAN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A82E1C7B-F50B-409A-A2C1-93C8839080DB}"/>
              </a:ext>
            </a:extLst>
          </p:cNvPr>
          <p:cNvSpPr/>
          <p:nvPr/>
        </p:nvSpPr>
        <p:spPr>
          <a:xfrm rot="170723">
            <a:off x="6291930" y="3438005"/>
            <a:ext cx="373540" cy="428333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Font typeface="+mj-lt"/>
              <a:buAutoNum type="arabicPeriod"/>
            </a:pPr>
            <a:endParaRPr lang="en-US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8B06F171-8965-47E7-ADEC-69D1C83C9648}"/>
              </a:ext>
            </a:extLst>
          </p:cNvPr>
          <p:cNvSpPr/>
          <p:nvPr/>
        </p:nvSpPr>
        <p:spPr>
          <a:xfrm rot="170723">
            <a:off x="6821553" y="5661459"/>
            <a:ext cx="373540" cy="428333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Font typeface="+mj-lt"/>
              <a:buAutoNum type="arabicPeriod"/>
            </a:pPr>
            <a:endParaRPr lang="en-US"/>
          </a:p>
        </p:txBody>
      </p:sp>
      <p:sp>
        <p:nvSpPr>
          <p:cNvPr id="11" name="Star: 5 Points 10">
            <a:extLst>
              <a:ext uri="{FF2B5EF4-FFF2-40B4-BE49-F238E27FC236}">
                <a16:creationId xmlns:a16="http://schemas.microsoft.com/office/drawing/2014/main" id="{1C7205FE-6FFB-45EE-9492-85F5CA1867D3}"/>
              </a:ext>
            </a:extLst>
          </p:cNvPr>
          <p:cNvSpPr/>
          <p:nvPr/>
        </p:nvSpPr>
        <p:spPr>
          <a:xfrm rot="198248">
            <a:off x="6690477" y="4789243"/>
            <a:ext cx="624234" cy="524829"/>
          </a:xfrm>
          <a:prstGeom prst="star5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82508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2870"/>
    </mc:Choice>
    <mc:Fallback xmlns="">
      <p:transition spd="slow" advTm="1928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1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06A865D6-83C1-40FE-B67F-69B41FFD77F5}"/>
              </a:ext>
            </a:extLst>
          </p:cNvPr>
          <p:cNvGrpSpPr/>
          <p:nvPr/>
        </p:nvGrpSpPr>
        <p:grpSpPr>
          <a:xfrm>
            <a:off x="3386784" y="-387430"/>
            <a:ext cx="5687774" cy="7632859"/>
            <a:chOff x="4612704" y="-387430"/>
            <a:chExt cx="5687774" cy="7632859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32C3F5E-44E2-423A-87FB-FA151BACA596}"/>
                </a:ext>
              </a:extLst>
            </p:cNvPr>
            <p:cNvSpPr txBox="1"/>
            <p:nvPr/>
          </p:nvSpPr>
          <p:spPr>
            <a:xfrm>
              <a:off x="4612704" y="2832651"/>
              <a:ext cx="764953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bg1"/>
                  </a:solidFill>
                </a:rPr>
                <a:t>in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1D1EB965-EB4D-4607-BAA5-BD0705E821A4}"/>
                    </a:ext>
                  </a:extLst>
                </p:cNvPr>
                <p:cNvSpPr txBox="1"/>
                <p:nvPr/>
              </p:nvSpPr>
              <p:spPr>
                <a:xfrm>
                  <a:off x="5377657" y="-387430"/>
                  <a:ext cx="4922821" cy="763285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4960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Σ</m:t>
                        </m:r>
                      </m:oMath>
                    </m:oMathPara>
                  </a14:m>
                  <a:endParaRPr lang="en-US" sz="80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1D1EB965-EB4D-4607-BAA5-BD0705E821A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7657" y="-387430"/>
                  <a:ext cx="4922821" cy="7632859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865858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631"/>
    </mc:Choice>
    <mc:Fallback xmlns="">
      <p:transition spd="slow" advTm="8631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677729A-1E20-4A01-B558-9BA2288B636C}"/>
              </a:ext>
            </a:extLst>
          </p:cNvPr>
          <p:cNvSpPr txBox="1"/>
          <p:nvPr/>
        </p:nvSpPr>
        <p:spPr>
          <a:xfrm>
            <a:off x="2498252" y="4390833"/>
            <a:ext cx="719549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</a:rPr>
              <a:t>IT’S </a:t>
            </a:r>
            <a:r>
              <a:rPr lang="en-US" sz="6600" b="1" dirty="0">
                <a:solidFill>
                  <a:schemeClr val="bg1"/>
                </a:solidFill>
              </a:rPr>
              <a:t>NOT</a:t>
            </a:r>
            <a:r>
              <a:rPr lang="en-US" sz="6600" dirty="0">
                <a:solidFill>
                  <a:schemeClr val="bg1"/>
                </a:solidFill>
              </a:rPr>
              <a:t> TECHNICAL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A3CE631-A2D8-4A3B-ACC4-5F385EA99621}"/>
              </a:ext>
            </a:extLst>
          </p:cNvPr>
          <p:cNvSpPr/>
          <p:nvPr/>
        </p:nvSpPr>
        <p:spPr>
          <a:xfrm>
            <a:off x="8331315" y="2650068"/>
            <a:ext cx="214431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</a:rPr>
              <a:t>WHAT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D521C8-552C-45D4-BC32-184032FAA8F3}"/>
              </a:ext>
            </a:extLst>
          </p:cNvPr>
          <p:cNvSpPr/>
          <p:nvPr/>
        </p:nvSpPr>
        <p:spPr>
          <a:xfrm>
            <a:off x="1715978" y="1455607"/>
            <a:ext cx="5860194" cy="31547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9900" b="1" dirty="0">
                <a:solidFill>
                  <a:schemeClr val="bg1"/>
                </a:solidFill>
              </a:rPr>
              <a:t>HOW</a:t>
            </a:r>
            <a:endParaRPr lang="en-US" sz="24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2C223BB-2E4C-46F9-BF30-279CC29EDD40}"/>
              </a:ext>
            </a:extLst>
          </p:cNvPr>
          <p:cNvSpPr/>
          <p:nvPr/>
        </p:nvSpPr>
        <p:spPr>
          <a:xfrm>
            <a:off x="7264997" y="1924966"/>
            <a:ext cx="1066318" cy="22159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800" dirty="0">
                <a:solidFill>
                  <a:schemeClr val="bg1"/>
                </a:solidFill>
              </a:rPr>
              <a:t>&gt;</a:t>
            </a:r>
            <a:endParaRPr lang="en-US" sz="138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8261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063"/>
    </mc:Choice>
    <mc:Fallback xmlns="">
      <p:transition spd="slow" advTm="240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209F6C0-4F10-4C29-BC73-7EFCD6D68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i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… let me help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4584D1B-3098-41D0-8AF5-A8449E15183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4400" dirty="0">
                <a:solidFill>
                  <a:schemeClr val="bg1"/>
                </a:solidFill>
              </a:rPr>
              <a:t>own persistency layer</a:t>
            </a:r>
          </a:p>
          <a:p>
            <a:pPr marL="0" indent="0" algn="ctr">
              <a:buNone/>
            </a:pPr>
            <a:r>
              <a:rPr lang="en-US" sz="4400" dirty="0">
                <a:solidFill>
                  <a:schemeClr val="bg1"/>
                </a:solidFill>
              </a:rPr>
              <a:t>in PHP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E94E702-6B8D-4750-A5BB-F941595EFDE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US" sz="4400" dirty="0">
                <a:solidFill>
                  <a:schemeClr val="bg1"/>
                </a:solidFill>
              </a:rPr>
              <a:t>merge two</a:t>
            </a:r>
          </a:p>
          <a:p>
            <a:pPr marL="0" indent="0" algn="ctr">
              <a:buNone/>
            </a:pPr>
            <a:r>
              <a:rPr lang="en-US" sz="4400" dirty="0">
                <a:solidFill>
                  <a:schemeClr val="bg1"/>
                </a:solidFill>
              </a:rPr>
              <a:t>non-compatible components</a:t>
            </a:r>
          </a:p>
          <a:p>
            <a:pPr marL="0" indent="0" algn="ctr">
              <a:buNone/>
            </a:pPr>
            <a:r>
              <a:rPr lang="en-US" sz="4400" dirty="0">
                <a:solidFill>
                  <a:schemeClr val="bg1"/>
                </a:solidFill>
              </a:rPr>
              <a:t>~ 300 dependencies each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05291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677729A-1E20-4A01-B558-9BA2288B636C}"/>
              </a:ext>
            </a:extLst>
          </p:cNvPr>
          <p:cNvSpPr txBox="1"/>
          <p:nvPr/>
        </p:nvSpPr>
        <p:spPr>
          <a:xfrm>
            <a:off x="4139374" y="2105561"/>
            <a:ext cx="3913251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</a:t>
            </a:r>
            <a:r>
              <a:rPr lang="en-US" sz="6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&amp; </a:t>
            </a:r>
            <a:r>
              <a:rPr lang="en-US" sz="16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</a:t>
            </a:r>
            <a:endParaRPr lang="en-US" sz="6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973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16BF04-858B-4895-8535-6C2A048D5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614E38-7475-4574-8532-B9AE126F924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3412" y="2646612"/>
            <a:ext cx="613192" cy="49873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D0C748E-4FC5-477E-9445-9F8C09581B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426" y="2009615"/>
            <a:ext cx="2825929" cy="282592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1C6D37F-309B-4094-96F5-7447598BD888}"/>
              </a:ext>
            </a:extLst>
          </p:cNvPr>
          <p:cNvSpPr/>
          <p:nvPr/>
        </p:nvSpPr>
        <p:spPr>
          <a:xfrm>
            <a:off x="6641247" y="1562760"/>
            <a:ext cx="38010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Clr>
                <a:schemeClr val="tx2"/>
              </a:buClr>
            </a:pPr>
            <a:r>
              <a:rPr lang="en-US" sz="3200" b="1" dirty="0" err="1">
                <a:solidFill>
                  <a:schemeClr val="bg1"/>
                </a:solidFill>
              </a:rPr>
              <a:t>Oreszt</a:t>
            </a:r>
            <a:r>
              <a:rPr lang="hu-HU" sz="3200" b="1" dirty="0">
                <a:solidFill>
                  <a:schemeClr val="bg1"/>
                </a:solidFill>
              </a:rPr>
              <a:t>ész Margaritisz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768B474-A80B-450F-8641-46D2121A538C}"/>
              </a:ext>
            </a:extLst>
          </p:cNvPr>
          <p:cNvSpPr txBox="1"/>
          <p:nvPr/>
        </p:nvSpPr>
        <p:spPr>
          <a:xfrm>
            <a:off x="7654376" y="2657490"/>
            <a:ext cx="17747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+mj-lt"/>
              </a:rPr>
              <a:t>@</a:t>
            </a:r>
            <a:r>
              <a:rPr lang="en-US" sz="2400" b="1" dirty="0" err="1">
                <a:solidFill>
                  <a:schemeClr val="bg1"/>
                </a:solidFill>
                <a:latin typeface="+mj-lt"/>
              </a:rPr>
              <a:t>gitaroktato</a:t>
            </a:r>
            <a:endParaRPr lang="en-US" sz="2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62126DB-2070-434E-9448-E5F466965793}"/>
              </a:ext>
            </a:extLst>
          </p:cNvPr>
          <p:cNvSpPr txBox="1"/>
          <p:nvPr/>
        </p:nvSpPr>
        <p:spPr>
          <a:xfrm>
            <a:off x="7654376" y="4262372"/>
            <a:ext cx="15054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solidFill>
                  <a:schemeClr val="bg1"/>
                </a:solidFill>
                <a:latin typeface="+mj-lt"/>
              </a:rPr>
              <a:t>gitaroktato</a:t>
            </a:r>
            <a:endParaRPr lang="en-US" sz="2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E49AE51-3FDE-4DCC-BD11-9F45A1D1AC2F}"/>
              </a:ext>
            </a:extLst>
          </p:cNvPr>
          <p:cNvSpPr txBox="1"/>
          <p:nvPr/>
        </p:nvSpPr>
        <p:spPr>
          <a:xfrm>
            <a:off x="7654376" y="5038068"/>
            <a:ext cx="3833935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67" b="1" dirty="0">
                <a:solidFill>
                  <a:schemeClr val="bg1"/>
                </a:solidFill>
                <a:latin typeface="+mj-lt"/>
              </a:rPr>
              <a:t>https://www.linkedin.com/in/oresztesz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CA22003-5F6A-448C-BB34-05BA724E0F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9174" y="4984916"/>
            <a:ext cx="541668" cy="54166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08C8C3C-30D9-4D1D-8563-D93FFBB6570A}"/>
              </a:ext>
            </a:extLst>
          </p:cNvPr>
          <p:cNvSpPr txBox="1"/>
          <p:nvPr/>
        </p:nvSpPr>
        <p:spPr>
          <a:xfrm>
            <a:off x="7654376" y="3440860"/>
            <a:ext cx="15054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solidFill>
                  <a:schemeClr val="bg1"/>
                </a:solidFill>
                <a:latin typeface="+mj-lt"/>
              </a:rPr>
              <a:t>gitaroktato</a:t>
            </a:r>
            <a:endParaRPr lang="en-US" sz="24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96481A5-20CE-443A-B43E-9863E5DD50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2951" y="3270114"/>
            <a:ext cx="814115" cy="81411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6916F45-F3EA-4954-BB39-AC3538F5B55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1735" y="4262372"/>
            <a:ext cx="656547" cy="476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18352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CEA2A-2934-4098-9A66-E6359A1A5D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1FCED0-B5E7-4A38-B361-A320D4A24EF4}"/>
              </a:ext>
            </a:extLst>
          </p:cNvPr>
          <p:cNvSpPr txBox="1"/>
          <p:nvPr/>
        </p:nvSpPr>
        <p:spPr>
          <a:xfrm>
            <a:off x="954157" y="1858618"/>
            <a:ext cx="10803834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hlinkClick r:id="rId2"/>
              </a:rPr>
              <a:t>How we decide (book summary)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hlinkClick r:id="rId3"/>
              </a:rPr>
              <a:t>Choose Boring Technology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hlinkClick r:id="rId4"/>
              </a:rPr>
              <a:t>Set-based design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hlinkClick r:id="rId5"/>
              </a:rPr>
              <a:t>How to make technical decisions given very little time?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  <a:hlinkClick r:id="rId6"/>
              </a:rPr>
              <a:t>Stackoverflow</a:t>
            </a:r>
            <a:r>
              <a:rPr lang="en-US" dirty="0">
                <a:solidFill>
                  <a:schemeClr val="bg1"/>
                </a:solidFill>
                <a:hlinkClick r:id="rId6"/>
              </a:rPr>
              <a:t> Insights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hlinkClick r:id="rId7"/>
              </a:rPr>
              <a:t>CVE Details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hlinkClick r:id="rId8"/>
              </a:rPr>
              <a:t>Analyzing code with SonarQube in Docker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hlinkClick r:id="rId9"/>
              </a:rPr>
              <a:t>Google Trends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hlinkClick r:id="rId10"/>
              </a:rPr>
              <a:t>Software Engineering Wisdom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hlinkClick r:id="rId11"/>
              </a:rPr>
              <a:t>Lean Tools: Making Decisions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hlinkClick r:id="rId12"/>
              </a:rPr>
              <a:t>Lean Tools: Options Thinking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>
                <a:hlinkClick r:id="rId13"/>
              </a:rPr>
              <a:t>Emotional Intelligence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03853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BE09CFA-671F-4838-8600-46FCA147DA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all have war stories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796229A4-35E1-49E6-BEBF-B49BDF02A3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8200" y="2257425"/>
            <a:ext cx="4813681" cy="4600575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04238AE3-63C2-4B86-B08A-36F23DB2EE6C}"/>
              </a:ext>
            </a:extLst>
          </p:cNvPr>
          <p:cNvGrpSpPr/>
          <p:nvPr/>
        </p:nvGrpSpPr>
        <p:grpSpPr>
          <a:xfrm>
            <a:off x="6096000" y="1303311"/>
            <a:ext cx="5729923" cy="3254401"/>
            <a:chOff x="6096000" y="1303311"/>
            <a:chExt cx="5729923" cy="3254401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F719D8D-138A-40DC-A8B1-37BE77B06CBA}"/>
                </a:ext>
              </a:extLst>
            </p:cNvPr>
            <p:cNvSpPr/>
            <p:nvPr/>
          </p:nvSpPr>
          <p:spPr>
            <a:xfrm>
              <a:off x="7378636" y="1899459"/>
              <a:ext cx="3164648" cy="206210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3200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implement own</a:t>
              </a:r>
            </a:p>
            <a:p>
              <a:pPr algn="ctr"/>
              <a:r>
                <a:rPr lang="en-US" sz="3200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framework</a:t>
              </a:r>
            </a:p>
            <a:p>
              <a:pPr algn="ctr"/>
              <a:r>
                <a:rPr lang="en-US" sz="3200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&amp; </a:t>
              </a:r>
            </a:p>
            <a:p>
              <a:pPr algn="ctr"/>
              <a:r>
                <a:rPr lang="en-US" sz="3200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use it</a:t>
              </a:r>
            </a:p>
          </p:txBody>
        </p:sp>
        <p:sp>
          <p:nvSpPr>
            <p:cNvPr id="9" name="Cloud 8">
              <a:extLst>
                <a:ext uri="{FF2B5EF4-FFF2-40B4-BE49-F238E27FC236}">
                  <a16:creationId xmlns:a16="http://schemas.microsoft.com/office/drawing/2014/main" id="{6C365781-D5D9-4A9F-9712-8E97D6CC0C5E}"/>
                </a:ext>
              </a:extLst>
            </p:cNvPr>
            <p:cNvSpPr/>
            <p:nvPr/>
          </p:nvSpPr>
          <p:spPr>
            <a:xfrm>
              <a:off x="6096000" y="1303311"/>
              <a:ext cx="5729923" cy="3254401"/>
            </a:xfrm>
            <a:prstGeom prst="cloud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8123333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8412"/>
    </mc:Choice>
    <mc:Fallback>
      <p:transition spd="slow" advTm="384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50469 -4.81481E-6 L -0.36941 -0.10902 C -0.34128 -0.13379 -0.29896 -0.14722 -0.25456 -0.14722 C -0.20404 -0.14722 -0.16355 -0.13379 -0.13542 -0.10902 L 4.16667E-6 -4.81481E-6 " pathEditMode="relative" rAng="0" ptsTypes="AAAAA">
                                      <p:cBhvr>
                                        <p:cTn id="15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234" y="-7361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37745-3D83-4D14-BEAF-519958C22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20661333">
            <a:off x="2508024" y="2813634"/>
            <a:ext cx="7175953" cy="1230731"/>
          </a:xfrm>
        </p:spPr>
        <p:txBody>
          <a:bodyPr>
            <a:noAutofit/>
          </a:bodyPr>
          <a:lstStyle/>
          <a:p>
            <a:pPr algn="ctr"/>
            <a:endParaRPr lang="en-US" sz="9600" dirty="0">
              <a:solidFill>
                <a:srgbClr val="92D050"/>
              </a:solidFill>
              <a:latin typeface="Kristen ITC" panose="03050502040202030202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3572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447"/>
    </mc:Choice>
    <mc:Fallback xmlns="">
      <p:transition spd="slow" advTm="21447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7B2855-2637-4D29-AFD0-2C62202A08A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11"/>
          <a:stretch/>
        </p:blipFill>
        <p:spPr>
          <a:xfrm>
            <a:off x="1694503" y="342760"/>
            <a:ext cx="3390241" cy="254268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BF03700-8531-4805-A82E-7873BD77FCB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28"/>
          <a:stretch/>
        </p:blipFill>
        <p:spPr>
          <a:xfrm>
            <a:off x="1694503" y="3429000"/>
            <a:ext cx="3390241" cy="254268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A58325D-1602-4C1D-A4A7-B103F30633E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r="12500"/>
          <a:stretch/>
        </p:blipFill>
        <p:spPr>
          <a:xfrm>
            <a:off x="7039780" y="3429000"/>
            <a:ext cx="3390241" cy="254268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2D24BF5-3106-4D30-9CF8-5CC83662C13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9784" y="342760"/>
            <a:ext cx="3390240" cy="2542680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3EF4D1F-AF6D-4DC4-91A0-E8E5ED44C494}"/>
              </a:ext>
            </a:extLst>
          </p:cNvPr>
          <p:cNvSpPr txBox="1"/>
          <p:nvPr/>
        </p:nvSpPr>
        <p:spPr>
          <a:xfrm>
            <a:off x="2972201" y="2885440"/>
            <a:ext cx="834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STICKY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226AFC-0DA7-47DB-B12D-73C0CC7A05BC}"/>
              </a:ext>
            </a:extLst>
          </p:cNvPr>
          <p:cNvSpPr txBox="1"/>
          <p:nvPr/>
        </p:nvSpPr>
        <p:spPr>
          <a:xfrm>
            <a:off x="7791406" y="2885440"/>
            <a:ext cx="1886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COGNITIVE NOISE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79EA8C0-4736-4BC2-9D80-22C3ACCDE09E}"/>
              </a:ext>
            </a:extLst>
          </p:cNvPr>
          <p:cNvSpPr txBox="1"/>
          <p:nvPr/>
        </p:nvSpPr>
        <p:spPr>
          <a:xfrm>
            <a:off x="2446127" y="5971680"/>
            <a:ext cx="1796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TECHNICAL DEBT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24D49D3-95AE-459D-999F-76DEF6FA0850}"/>
              </a:ext>
            </a:extLst>
          </p:cNvPr>
          <p:cNvSpPr txBox="1"/>
          <p:nvPr/>
        </p:nvSpPr>
        <p:spPr>
          <a:xfrm>
            <a:off x="7407485" y="5961242"/>
            <a:ext cx="2654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ACCIDENTAL COMPLEXITY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92365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7119"/>
    </mc:Choice>
    <mc:Fallback xmlns="">
      <p:transition spd="slow" advTm="1171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6618546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13892">
        <p15:prstTrans prst="crush"/>
      </p:transition>
    </mc:Choice>
    <mc:Fallback xmlns="">
      <p:transition spd="slow" advTm="13892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EB3A0-0873-47F3-B9B6-9443C9A37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SOLVES THE RIGHT PROBLEM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9F71EEA7-5994-4469-8DBF-4EE7CFD7CC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92633" y="1418272"/>
            <a:ext cx="5606733" cy="517715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8327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894"/>
    </mc:Choice>
    <mc:Fallback xmlns="">
      <p:transition spd="slow" advTm="25894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9|5.5|2.4|2.2|2.8|5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4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3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7|8.3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5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3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7|6.8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2|3.1|1.9|2.8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2|9.3|7.5|16.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4.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7|28.1|45.8|21.2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3|14.9|29.7|32.6|7.9|69.4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10.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4|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|23.7|31.8|19.8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5|8.4|3.3|3.1|4.9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8|5.2|9.8|11.6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2|25.4|5.2|3.8|2.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6|4.8|6|2.6|13.4|23.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|1.1|14.1"/>
</p:tagLst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FFFFFF"/>
      </a:hlink>
      <a:folHlink>
        <a:srgbClr val="D8D8D8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1128</TotalTime>
  <Words>646</Words>
  <Application>Microsoft Office PowerPoint</Application>
  <PresentationFormat>Widescreen</PresentationFormat>
  <Paragraphs>227</Paragraphs>
  <Slides>42</Slides>
  <Notes>14</Notes>
  <HiddenSlides>2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9" baseType="lpstr">
      <vt:lpstr>Arial</vt:lpstr>
      <vt:lpstr>Arial Black</vt:lpstr>
      <vt:lpstr>Calibri</vt:lpstr>
      <vt:lpstr>Calibri Light</vt:lpstr>
      <vt:lpstr>Cambria Math</vt:lpstr>
      <vt:lpstr>Kristen ITC</vt:lpstr>
      <vt:lpstr>Office Theme</vt:lpstr>
      <vt:lpstr>HOW TO MAKE TECHNICAL DECISIONS?</vt:lpstr>
      <vt:lpstr>Examples</vt:lpstr>
      <vt:lpstr>PowerPoint Presentation</vt:lpstr>
      <vt:lpstr>… let me help</vt:lpstr>
      <vt:lpstr>We all have war stories</vt:lpstr>
      <vt:lpstr>PowerPoint Presentation</vt:lpstr>
      <vt:lpstr>PowerPoint Presentation</vt:lpstr>
      <vt:lpstr>PowerPoint Presentation</vt:lpstr>
      <vt:lpstr>SOLVES THE RIGHT PROBLEM</vt:lpstr>
      <vt:lpstr>METRICS</vt:lpstr>
      <vt:lpstr>What metrics would you use to aid your technical decisions? (11)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TO MEASURE?</vt:lpstr>
      <vt:lpstr>Maturity</vt:lpstr>
      <vt:lpstr>Technical Constraints &amp; Feature Richness</vt:lpstr>
      <vt:lpstr>Design &amp; Simplicity &amp; API &amp; Stability</vt:lpstr>
      <vt:lpstr>Stability</vt:lpstr>
      <vt:lpstr>Performance</vt:lpstr>
      <vt:lpstr>Security</vt:lpstr>
      <vt:lpstr>… but this is about HOW</vt:lpstr>
      <vt:lpstr>How do you make technical decisions? (32)</vt:lpstr>
      <vt:lpstr>Breadth-First</vt:lpstr>
      <vt:lpstr>PowerPoint Presentation</vt:lpstr>
      <vt:lpstr>LEAN</vt:lpstr>
      <vt:lpstr>Set-Based Design</vt:lpstr>
      <vt:lpstr>Set-Based Design</vt:lpstr>
      <vt:lpstr>Last Responsible Moment</vt:lpstr>
      <vt:lpstr>MISSING KEY INGREDIENT</vt:lpstr>
      <vt:lpstr>PowerPoint Presentation</vt:lpstr>
      <vt:lpstr>Decision Making</vt:lpstr>
      <vt:lpstr>Awesome Decision Making Recipe</vt:lpstr>
      <vt:lpstr>PowerPoint Presentation</vt:lpstr>
      <vt:lpstr>PowerPoint Presentation</vt:lpstr>
      <vt:lpstr>PowerPoint Presentation</vt:lpstr>
      <vt:lpstr>Thank You!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Oresztesz Margaritisz</dc:creator>
  <cp:lastModifiedBy>Oresztesz Margaritisz</cp:lastModifiedBy>
  <cp:revision>173</cp:revision>
  <dcterms:created xsi:type="dcterms:W3CDTF">2018-07-24T14:16:13Z</dcterms:created>
  <dcterms:modified xsi:type="dcterms:W3CDTF">2020-02-18T14:59:51Z</dcterms:modified>
</cp:coreProperties>
</file>